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25" r:id="rId4"/>
    <p:sldId id="333" r:id="rId5"/>
    <p:sldId id="292" r:id="rId6"/>
    <p:sldId id="293" r:id="rId7"/>
    <p:sldId id="258" r:id="rId8"/>
    <p:sldId id="291" r:id="rId9"/>
    <p:sldId id="268" r:id="rId10"/>
    <p:sldId id="262" r:id="rId11"/>
    <p:sldId id="260" r:id="rId12"/>
    <p:sldId id="261" r:id="rId13"/>
    <p:sldId id="263" r:id="rId14"/>
    <p:sldId id="269" r:id="rId15"/>
    <p:sldId id="279" r:id="rId16"/>
    <p:sldId id="306" r:id="rId17"/>
    <p:sldId id="299" r:id="rId18"/>
    <p:sldId id="270" r:id="rId19"/>
    <p:sldId id="276" r:id="rId20"/>
    <p:sldId id="300" r:id="rId21"/>
    <p:sldId id="322" r:id="rId22"/>
    <p:sldId id="326" r:id="rId23"/>
    <p:sldId id="301" r:id="rId24"/>
    <p:sldId id="337" r:id="rId25"/>
    <p:sldId id="312" r:id="rId26"/>
    <p:sldId id="295" r:id="rId27"/>
    <p:sldId id="266" r:id="rId28"/>
    <p:sldId id="267" r:id="rId29"/>
    <p:sldId id="264" r:id="rId30"/>
    <p:sldId id="296" r:id="rId31"/>
    <p:sldId id="259" r:id="rId32"/>
    <p:sldId id="297" r:id="rId33"/>
    <p:sldId id="271" r:id="rId34"/>
    <p:sldId id="272" r:id="rId35"/>
    <p:sldId id="313" r:id="rId36"/>
    <p:sldId id="309" r:id="rId37"/>
    <p:sldId id="316" r:id="rId38"/>
    <p:sldId id="298" r:id="rId39"/>
    <p:sldId id="303" r:id="rId40"/>
    <p:sldId id="304" r:id="rId41"/>
    <p:sldId id="305" r:id="rId42"/>
    <p:sldId id="280" r:id="rId43"/>
    <p:sldId id="281" r:id="rId44"/>
    <p:sldId id="282" r:id="rId45"/>
    <p:sldId id="307" r:id="rId46"/>
    <p:sldId id="289" r:id="rId47"/>
    <p:sldId id="290" r:id="rId48"/>
    <p:sldId id="323" r:id="rId49"/>
    <p:sldId id="308" r:id="rId50"/>
    <p:sldId id="311" r:id="rId51"/>
    <p:sldId id="314" r:id="rId52"/>
    <p:sldId id="315" r:id="rId53"/>
    <p:sldId id="327" r:id="rId54"/>
    <p:sldId id="287" r:id="rId55"/>
    <p:sldId id="288" r:id="rId56"/>
    <p:sldId id="320" r:id="rId57"/>
    <p:sldId id="310" r:id="rId58"/>
    <p:sldId id="328" r:id="rId59"/>
    <p:sldId id="273" r:id="rId60"/>
    <p:sldId id="318" r:id="rId61"/>
    <p:sldId id="274" r:id="rId62"/>
    <p:sldId id="275" r:id="rId63"/>
    <p:sldId id="317" r:id="rId64"/>
    <p:sldId id="283" r:id="rId65"/>
    <p:sldId id="319" r:id="rId66"/>
    <p:sldId id="284" r:id="rId67"/>
    <p:sldId id="285" r:id="rId68"/>
    <p:sldId id="324" r:id="rId69"/>
    <p:sldId id="321" r:id="rId70"/>
    <p:sldId id="329" r:id="rId71"/>
    <p:sldId id="331" r:id="rId72"/>
    <p:sldId id="286" r:id="rId73"/>
    <p:sldId id="332" r:id="rId74"/>
    <p:sldId id="336" r:id="rId75"/>
    <p:sldId id="334" r:id="rId76"/>
    <p:sldId id="335" r:id="rId77"/>
    <p:sldId id="330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257"/>
            <p14:sldId id="325"/>
            <p14:sldId id="333"/>
            <p14:sldId id="292"/>
          </p14:sldIdLst>
        </p14:section>
        <p14:section name="Compiler architecture" id="{9846F2DC-69A2-3E42-B7E6-2D6A0A017B7B}">
          <p14:sldIdLst>
            <p14:sldId id="293"/>
            <p14:sldId id="258"/>
            <p14:sldId id="291"/>
            <p14:sldId id="268"/>
            <p14:sldId id="262"/>
            <p14:sldId id="260"/>
            <p14:sldId id="261"/>
            <p14:sldId id="263"/>
            <p14:sldId id="269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276"/>
            <p14:sldId id="300"/>
            <p14:sldId id="322"/>
            <p14:sldId id="326"/>
            <p14:sldId id="30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67"/>
            <p14:sldId id="264"/>
            <p14:sldId id="296"/>
            <p14:sldId id="259"/>
            <p14:sldId id="297"/>
            <p14:sldId id="271"/>
            <p14:sldId id="272"/>
            <p14:sldId id="313"/>
            <p14:sldId id="309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288"/>
            <p14:sldId id="320"/>
            <p14:sldId id="310"/>
          </p14:sldIdLst>
        </p14:section>
        <p14:section name="Front-end structure" id="{0CC26519-4DC9-9448-93D4-5105870EF9A6}">
          <p14:sldIdLst>
            <p14:sldId id="328"/>
            <p14:sldId id="273"/>
            <p14:sldId id="318"/>
            <p14:sldId id="274"/>
            <p14:sldId id="275"/>
            <p14:sldId id="317"/>
            <p14:sldId id="283"/>
            <p14:sldId id="319"/>
            <p14:sldId id="284"/>
            <p14:sldId id="285"/>
            <p14:sldId id="324"/>
            <p14:sldId id="321"/>
          </p14:sldIdLst>
        </p14:section>
        <p14:section name="Sample back-ends" id="{D163C4DC-B2F1-B24F-A60F-4DCEC59C22E6}">
          <p14:sldIdLst>
            <p14:sldId id="329"/>
            <p14:sldId id="331"/>
            <p14:sldId id="286"/>
            <p14:sldId id="332"/>
            <p14:sldId id="336"/>
            <p14:sldId id="334"/>
            <p14:sldId id="335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549"/>
    <p:restoredTop sz="94669"/>
  </p:normalViewPr>
  <p:slideViewPr>
    <p:cSldViewPr snapToGrid="0" snapToObjects="1">
      <p:cViewPr varScale="1">
        <p:scale>
          <a:sx n="154" d="100"/>
          <a:sy n="154" d="100"/>
        </p:scale>
        <p:origin x="240" y="1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97B3-0373-CB48-B505-F837BCE3B7EE}" type="datetimeFigureOut">
              <a:rPr lang="en-US" smtClean="0"/>
              <a:t>4/8/16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brown.edu/~sk/Publications/Books/ProgLangs/2007-04-26/plai-2007-04-26.pdf" TargetMode="External"/><Relationship Id="rId3" Type="http://schemas.openxmlformats.org/officeDocument/2006/relationships/image" Target="../media/image38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4lang/behavioral-mode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4lang/switch" TargetMode="External"/><Relationship Id="rId3" Type="http://schemas.openxmlformats.org/officeDocument/2006/relationships/image" Target="../media/image42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 smtClean="0"/>
              <a:t>Front-end: </a:t>
            </a:r>
          </a:p>
          <a:p>
            <a:pPr lvl="1"/>
            <a:r>
              <a:rPr lang="en-US" dirty="0" smtClean="0"/>
              <a:t>Completely architecture-independent</a:t>
            </a:r>
          </a:p>
          <a:p>
            <a:pPr lvl="1"/>
            <a:r>
              <a:rPr lang="en-US" dirty="0" smtClean="0"/>
              <a:t>Program validation, type checking</a:t>
            </a:r>
          </a:p>
          <a:p>
            <a:pPr lvl="1"/>
            <a:r>
              <a:rPr lang="en-US" dirty="0" smtClean="0"/>
              <a:t>Architecture-independent optimizations</a:t>
            </a:r>
          </a:p>
          <a:p>
            <a:r>
              <a:rPr lang="en-US" dirty="0" smtClean="0"/>
              <a:t>Mid-end: </a:t>
            </a:r>
          </a:p>
          <a:p>
            <a:pPr lvl="1"/>
            <a:r>
              <a:rPr lang="en-US" dirty="0" smtClean="0"/>
              <a:t>architecture independent optimizations driven by architecture-dependent policies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base IR as front-end, with target-specific extensions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Completely target-dependent</a:t>
            </a:r>
          </a:p>
          <a:p>
            <a:pPr lvl="1"/>
            <a:r>
              <a:rPr lang="en-US" dirty="0" smtClean="0"/>
              <a:t>Resource allocation, 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96291"/>
            <a:ext cx="8229600" cy="51378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Program parsing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Constant folding</a:t>
            </a:r>
          </a:p>
          <a:p>
            <a:pPr lvl="1"/>
            <a:r>
              <a:rPr lang="en-US" dirty="0" smtClean="0"/>
              <a:t>Strength reduction</a:t>
            </a:r>
          </a:p>
          <a:p>
            <a:pPr lvl="1"/>
            <a:r>
              <a:rPr lang="en-US" dirty="0" smtClean="0"/>
              <a:t>Dead code removal</a:t>
            </a:r>
          </a:p>
          <a:p>
            <a:r>
              <a:rPr lang="en-US" dirty="0" smtClean="0"/>
              <a:t>Dataflow analyses</a:t>
            </a:r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Deparser inference (for P4 v1.0 programs)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Mid-end invokes front-end passes as necessary</a:t>
            </a:r>
          </a:p>
          <a:p>
            <a:r>
              <a:rPr lang="en-US" dirty="0" smtClean="0"/>
              <a:t>May involve backtracking</a:t>
            </a:r>
          </a:p>
          <a:p>
            <a:r>
              <a:rPr lang="en-US" dirty="0" smtClean="0"/>
              <a:t>Field segmentation/packing</a:t>
            </a:r>
          </a:p>
          <a:p>
            <a:r>
              <a:rPr lang="en-US" dirty="0" err="1" smtClean="0"/>
              <a:t>Inlining</a:t>
            </a:r>
            <a:endParaRPr lang="en-US" dirty="0" smtClean="0"/>
          </a:p>
          <a:p>
            <a:r>
              <a:rPr lang="en-US" dirty="0" smtClean="0"/>
              <a:t>Parser loop unrolling</a:t>
            </a:r>
          </a:p>
          <a:p>
            <a:r>
              <a:rPr lang="en-US" dirty="0" smtClean="0"/>
              <a:t>Table fragmentation/coalescing/replication</a:t>
            </a:r>
          </a:p>
          <a:p>
            <a:r>
              <a:rPr lang="en-US" dirty="0" smtClean="0"/>
              <a:t>Parser state splitting/combining</a:t>
            </a:r>
          </a:p>
          <a:p>
            <a:r>
              <a:rPr lang="en-US" dirty="0" smtClean="0"/>
              <a:t>Dependency analysis</a:t>
            </a:r>
          </a:p>
          <a:p>
            <a:r>
              <a:rPr lang="en-US" dirty="0" smtClean="0"/>
              <a:t>Converting some general forms to target specific objects</a:t>
            </a:r>
          </a:p>
          <a:p>
            <a:r>
              <a:rPr lang="en-US" dirty="0" smtClean="0"/>
              <a:t>Should end with “evaluation”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Can backtrack, even back into Mid-end</a:t>
            </a:r>
            <a:br>
              <a:rPr lang="en-US" dirty="0" smtClean="0"/>
            </a:br>
            <a:r>
              <a:rPr lang="en-US" dirty="0" smtClean="0"/>
              <a:t>(allows early passes to remake bad decisions)</a:t>
            </a:r>
          </a:p>
          <a:p>
            <a:r>
              <a:rPr lang="en-US" dirty="0" smtClean="0"/>
              <a:t>Resource allocation</a:t>
            </a:r>
          </a:p>
          <a:p>
            <a:pPr lvl="1"/>
            <a:r>
              <a:rPr lang="en-US" dirty="0" smtClean="0"/>
              <a:t>Table allocation and placement</a:t>
            </a:r>
          </a:p>
          <a:p>
            <a:pPr lvl="1"/>
            <a:r>
              <a:rPr lang="en-US" dirty="0" smtClean="0"/>
              <a:t>Register allocation</a:t>
            </a:r>
          </a:p>
          <a:p>
            <a:pPr lvl="1"/>
            <a:r>
              <a:rPr lang="en-US" dirty="0" smtClean="0"/>
              <a:t>Parser timing and control</a:t>
            </a:r>
          </a:p>
          <a:p>
            <a:pPr lvl="1"/>
            <a:r>
              <a:rPr lang="en-US" dirty="0" smtClean="0"/>
              <a:t>Allocate “extern” resources</a:t>
            </a:r>
          </a:p>
          <a:p>
            <a:r>
              <a:rPr lang="en-US" dirty="0" smtClean="0"/>
              <a:t>Target specific optimizations</a:t>
            </a:r>
          </a:p>
          <a:p>
            <a:r>
              <a:rPr lang="en-US" dirty="0" smtClean="0"/>
              <a:t>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 smtClean="0"/>
              <a:t>Common infrastructure for all compiler passes</a:t>
            </a:r>
          </a:p>
          <a:p>
            <a:pPr lvl="1"/>
            <a:r>
              <a:rPr lang="en-US" dirty="0" smtClean="0"/>
              <a:t>Same IR and visitor base classes</a:t>
            </a:r>
          </a:p>
          <a:p>
            <a:pPr lvl="1"/>
            <a:r>
              <a:rPr lang="en-US" dirty="0" smtClean="0"/>
              <a:t>Common utilities (error reporting, collections, strings, etc.)</a:t>
            </a:r>
          </a:p>
          <a:p>
            <a:r>
              <a:rPr lang="en-US" dirty="0" smtClean="0"/>
              <a:t>C++11, using garbage-collection (-</a:t>
            </a:r>
            <a:r>
              <a:rPr lang="en-US" dirty="0" err="1" smtClean="0"/>
              <a:t>lgc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separation between front-end and back-end</a:t>
            </a:r>
          </a:p>
          <a:p>
            <a:pPr lvl="1"/>
            <a:r>
              <a:rPr lang="en-US" dirty="0" smtClean="0"/>
              <a:t>New back-ends can be added easily</a:t>
            </a:r>
          </a:p>
          <a:p>
            <a:pPr lvl="1"/>
            <a:r>
              <a:rPr lang="en-US" dirty="0" smtClean="0"/>
              <a:t>IR between front-end and back-end is completely serializable to text</a:t>
            </a:r>
          </a:p>
          <a:p>
            <a:r>
              <a:rPr lang="en-US" dirty="0" smtClean="0"/>
              <a:t>IR can be extended (front-end and back-end have different IRs)</a:t>
            </a:r>
          </a:p>
          <a:p>
            <a:r>
              <a:rPr lang="en-US" dirty="0" smtClean="0"/>
              <a:t>Passes can be added easily</a:t>
            </a:r>
          </a:p>
          <a:p>
            <a:r>
              <a:rPr lang="en-US" dirty="0" smtClean="0"/>
              <a:t>TODO: implement IR serialization as text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 smtClean="0"/>
              <a:t>Additional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 smtClean="0"/>
              <a:t>All documentation is in the source tree</a:t>
            </a:r>
          </a:p>
          <a:p>
            <a:r>
              <a:rPr lang="en-US" dirty="0" smtClean="0"/>
              <a:t>Root of the documentation is in the docs/ folder of the source tree</a:t>
            </a:r>
          </a:p>
          <a:p>
            <a:r>
              <a:rPr lang="en-US" dirty="0"/>
              <a:t>P</a:t>
            </a:r>
            <a:r>
              <a:rPr lang="en-US" dirty="0" smtClean="0"/>
              <a:t>rovides links to other documentation files</a:t>
            </a:r>
          </a:p>
          <a:p>
            <a:r>
              <a:rPr lang="en-US" dirty="0" smtClean="0"/>
              <a:t>Each back-end can have additional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905"/>
            <a:ext cx="10515600" cy="866990"/>
          </a:xfrm>
        </p:spPr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7614"/>
            <a:ext cx="8039745" cy="492934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 smtClean="0"/>
              <a:t>Required software is described in docs/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build: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check –j4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 smtClean="0"/>
              <a:t>Current build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IR definition files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ir.</a:t>
            </a:r>
            <a:r>
              <a:rPr lang="en-US" dirty="0" smtClean="0"/>
              <a:t>*</a:t>
            </a:r>
          </a:p>
          <a:p>
            <a:pPr algn="ctr"/>
            <a:r>
              <a:rPr lang="en-US" dirty="0" smtClean="0"/>
              <a:t>visitor.*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and visitor </a:t>
            </a:r>
            <a:br>
              <a:rPr lang="en-US" dirty="0" smtClean="0"/>
            </a:br>
            <a:r>
              <a:rPr lang="en-US" dirty="0" smtClean="0"/>
              <a:t>C++ code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backend.</a:t>
            </a:r>
            <a:br>
              <a:rPr lang="en-US" dirty="0" smtClean="0"/>
            </a:br>
            <a:r>
              <a:rPr lang="en-US" dirty="0" err="1" smtClean="0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589736" y="1945972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9175524" y="2622247"/>
            <a:ext cx="65045" cy="830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compiler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libp4c</a:t>
            </a:r>
            <a:br>
              <a:rPr lang="en-US" dirty="0" smtClean="0"/>
            </a:br>
            <a:r>
              <a:rPr lang="en-US" dirty="0" err="1" smtClean="0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p4v1.2-lex.l, </a:t>
            </a:r>
            <a:br>
              <a:rPr lang="en-US" smtClean="0"/>
            </a:br>
            <a:r>
              <a:rPr lang="en-US" smtClean="0"/>
              <a:t>p4v1.2-parse.ypp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flex</a:t>
            </a:r>
            <a:br>
              <a:rPr lang="en-US" smtClean="0"/>
            </a:br>
            <a:r>
              <a:rPr lang="en-US" smtClean="0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p4-lex.l, </a:t>
            </a:r>
            <a:br>
              <a:rPr lang="en-US" smtClean="0"/>
            </a:br>
            <a:r>
              <a:rPr lang="en-US" smtClean="0"/>
              <a:t>p4-parse.ypp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data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v1.1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3916" y="2993869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10608" y="4434866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481986" y="3114107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v1.1</a:t>
            </a:r>
            <a:br>
              <a:rPr lang="en-US" sz="2000" smtClean="0"/>
            </a:br>
            <a:r>
              <a:rPr lang="en-US" sz="2000" smtClean="0"/>
              <a:t>IR</a:t>
            </a:r>
            <a:endParaRPr lang="en-US" sz="200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967341" y="3470923"/>
            <a:ext cx="293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1114033" y="4911920"/>
            <a:ext cx="222833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236492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105875" y="3468050"/>
            <a:ext cx="2364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7757" y="3837478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v1.2</a:t>
            </a:r>
            <a:br>
              <a:rPr lang="en-US" sz="2000" dirty="0" smtClean="0"/>
            </a:br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91421"/>
            <a:ext cx="472985" cy="72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472985" cy="723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front-end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591646" y="4191421"/>
            <a:ext cx="1926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317216" y="3829735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v1.2</a:t>
            </a:r>
            <a:br>
              <a:rPr lang="en-US" sz="2000" smtClean="0"/>
            </a:br>
            <a:r>
              <a:rPr lang="en-US" sz="2000" smtClean="0"/>
              <a:t>IR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3678"/>
            <a:ext cx="158596" cy="7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524686" y="3649597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ebpf</a:t>
            </a:r>
            <a:endParaRPr lang="en-US" sz="2400" dirty="0" smtClean="0"/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941105" y="4183208"/>
            <a:ext cx="265493" cy="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524686" y="2452045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your</a:t>
            </a:r>
            <a:br>
              <a:rPr lang="en-US" sz="2400" dirty="0" smtClean="0"/>
            </a:br>
            <a:r>
              <a:rPr lang="en-US" sz="2400" dirty="0" smtClean="0"/>
              <a:t>own</a:t>
            </a:r>
            <a:br>
              <a:rPr lang="en-US" sz="2400" dirty="0" smtClean="0"/>
            </a:br>
            <a:r>
              <a:rPr lang="en-US" sz="2400" dirty="0" smtClean="0"/>
              <a:t>backend</a:t>
            </a:r>
            <a:endParaRPr lang="en-US" sz="2400" dirty="0"/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 flipV="1">
            <a:off x="7941105" y="2993868"/>
            <a:ext cx="265493" cy="1189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  <a:endCxn id="84" idx="1"/>
          </p:cNvCxnSpPr>
          <p:nvPr/>
        </p:nvCxnSpPr>
        <p:spPr>
          <a:xfrm flipV="1">
            <a:off x="11019717" y="4185429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1019717" y="2969173"/>
            <a:ext cx="288708" cy="24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308425" y="2507508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target-</a:t>
            </a:r>
            <a:br>
              <a:rPr lang="en-US" smtClean="0"/>
            </a:br>
            <a:r>
              <a:rPr lang="en-US" smtClean="0"/>
              <a:t>specific</a:t>
            </a:r>
            <a:endParaRPr lang="en-US" dirty="0" smtClean="0"/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1342217" y="4000763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524686" y="4882845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BMv2</a:t>
            </a:r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1019717" y="5418677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342217" y="523401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>
            <a:off x="7941105" y="4183678"/>
            <a:ext cx="253970" cy="1234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206598" y="3641384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8195075" y="4876853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8206598" y="2452044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94236" y="2993868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94236" y="4183208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82713" y="5418677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135610" y="1645113"/>
            <a:ext cx="12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incomplete</a:t>
            </a:r>
            <a:endParaRPr lang="en-US" i="1" dirty="0"/>
          </a:p>
        </p:txBody>
      </p:sp>
      <p:sp>
        <p:nvSpPr>
          <p:cNvPr id="59" name="Down Arrow 58"/>
          <p:cNvSpPr/>
          <p:nvPr/>
        </p:nvSpPr>
        <p:spPr>
          <a:xfrm>
            <a:off x="8576930" y="2047460"/>
            <a:ext cx="333154" cy="324142"/>
          </a:xfrm>
          <a:prstGeom prst="down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Compiler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current and future versions of P4</a:t>
            </a:r>
          </a:p>
          <a:p>
            <a:r>
              <a:rPr lang="en-US" dirty="0" smtClean="0"/>
              <a:t>Support multiple back-ends</a:t>
            </a:r>
          </a:p>
          <a:p>
            <a:pPr lvl="1"/>
            <a:r>
              <a:rPr lang="en-US" dirty="0" smtClean="0"/>
              <a:t>Generate code for ASICs and other targets</a:t>
            </a:r>
          </a:p>
          <a:p>
            <a:r>
              <a:rPr lang="en-US" dirty="0" smtClean="0"/>
              <a:t>Provide support for other tools (debuggers, IDEs, control-plane, etc.)</a:t>
            </a:r>
          </a:p>
          <a:p>
            <a:r>
              <a:rPr lang="en-US" dirty="0" smtClean="0"/>
              <a:t>Open-source front-end</a:t>
            </a:r>
          </a:p>
          <a:p>
            <a:r>
              <a:rPr lang="en-US" dirty="0" smtClean="0"/>
              <a:t>Extensible architecture (easy to add new passes and optimizations)</a:t>
            </a:r>
          </a:p>
          <a:p>
            <a:r>
              <a:rPr lang="en-US" dirty="0" smtClean="0"/>
              <a:t>Use modern compiler techniques </a:t>
            </a:r>
            <a:br>
              <a:rPr lang="en-US" dirty="0" smtClean="0"/>
            </a:br>
            <a:r>
              <a:rPr lang="en-US" dirty="0" smtClean="0"/>
              <a:t>(immutable IR, visitor patterns, strong type checking, etc.)</a:t>
            </a:r>
          </a:p>
          <a:p>
            <a:r>
              <a:rPr lang="en-US" dirty="0" smtClean="0"/>
              <a:t>Comprehensive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8" y="372874"/>
            <a:ext cx="10515600" cy="1325563"/>
          </a:xfrm>
        </p:spPr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574" y="0"/>
            <a:ext cx="9193426" cy="6858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p4c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build                     -- recommended place to build binary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p4include                 -- standard P4 files needed by the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compiler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v12test               -- empty back-end for testing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ebpf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extended Berkeley Packet Filters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bmv2                  -- behavioral model version 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extensions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XXXX                  --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symlinks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to custom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docs                      --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documentation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frontends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common                -- common front-end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utilities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p4v1                  -- P4 v1.0 front-end (placeholder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p4v1.2                --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    -- core internal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representation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lib                       -- common utilities (libp4toolkit.a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-- code that may be useful for writing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mid-ends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test                      --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unittests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-- unit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tools                     -- external programs used in the build/test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process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-generator          -- code for the IR C++ class hierarchy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generator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test inputs and reference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outputs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           -- P4 v1.2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          -- P4 v1.2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v1_2_errors_outputs   -- Expected outputs from v1.2 negative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v1_2_samples_outputs  -- Expected outputs from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v1_errors             -- P4 v1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v1_samples_outputs    -- Expected outputs from v1 tests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v1_samples            -- P4 v1 input test programs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4" y="1204856"/>
            <a:ext cx="12027049" cy="5497158"/>
          </a:xfrm>
        </p:spPr>
        <p:txBody>
          <a:bodyPr>
            <a:normAutofit fontScale="77500" lnSpcReduction="20000"/>
          </a:bodyPr>
          <a:lstStyle/>
          <a:p>
            <a:r>
              <a:rPr lang="en-US" sz="3800" dirty="0" smtClean="0"/>
              <a:t>Using GNU </a:t>
            </a:r>
            <a:r>
              <a:rPr lang="en-US" sz="3800" dirty="0" err="1" smtClean="0"/>
              <a:t>autotools</a:t>
            </a:r>
            <a:r>
              <a:rPr lang="en-US" sz="3800" dirty="0" smtClean="0"/>
              <a:t>/</a:t>
            </a:r>
            <a:r>
              <a:rPr lang="en-US" sz="3800" dirty="0" err="1" smtClean="0"/>
              <a:t>automake</a:t>
            </a:r>
            <a:endParaRPr lang="en-US" sz="3800" dirty="0" smtClean="0"/>
          </a:p>
          <a:p>
            <a:r>
              <a:rPr lang="en-US" sz="3800" dirty="0" smtClean="0"/>
              <a:t>We are not using recursive </a:t>
            </a:r>
            <a:r>
              <a:rPr lang="en-US" sz="3800" dirty="0" err="1"/>
              <a:t>M</a:t>
            </a:r>
            <a:r>
              <a:rPr lang="en-US" sz="3800" dirty="0" err="1" smtClean="0"/>
              <a:t>akefiles</a:t>
            </a:r>
            <a:endParaRPr lang="en-US" sz="3800" dirty="0" smtClean="0"/>
          </a:p>
          <a:p>
            <a:pPr lvl="1"/>
            <a:r>
              <a:rPr lang="en-US" sz="2900" dirty="0" smtClean="0"/>
              <a:t>It’s just a big </a:t>
            </a:r>
            <a:r>
              <a:rPr lang="en-US" sz="2900" dirty="0" err="1"/>
              <a:t>M</a:t>
            </a:r>
            <a:r>
              <a:rPr lang="en-US" sz="2900" dirty="0" err="1" smtClean="0"/>
              <a:t>akefile</a:t>
            </a:r>
            <a:r>
              <a:rPr lang="en-US" sz="2900" dirty="0" smtClean="0"/>
              <a:t> broken into pieces</a:t>
            </a:r>
          </a:p>
          <a:p>
            <a:pPr lvl="1"/>
            <a:r>
              <a:rPr lang="en-US" sz="2900" dirty="0" smtClean="0"/>
              <a:t>That’s why all paths are relative to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</a:t>
            </a:r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</a:t>
            </a:r>
            <a:r>
              <a:rPr lang="en-US" sz="3800" dirty="0" smtClean="0"/>
              <a:t>for human consumption are </a:t>
            </a:r>
            <a:r>
              <a:rPr lang="en-US" sz="3800" dirty="0"/>
              <a:t>all called </a:t>
            </a:r>
            <a:r>
              <a:rPr lang="en-US" sz="3800" dirty="0" err="1" smtClean="0"/>
              <a:t>Makefile.am</a:t>
            </a:r>
            <a:endParaRPr lang="en-US" sz="3800" dirty="0" smtClean="0"/>
          </a:p>
          <a:p>
            <a:r>
              <a:rPr lang="en-US" sz="3800" dirty="0" smtClean="0"/>
              <a:t>Some parts of the </a:t>
            </a:r>
            <a:r>
              <a:rPr lang="en-US" sz="3800" dirty="0" err="1" smtClean="0"/>
              <a:t>makefile</a:t>
            </a:r>
            <a:r>
              <a:rPr lang="en-US" sz="3800" dirty="0" smtClean="0"/>
              <a:t> are generated automatically</a:t>
            </a:r>
          </a:p>
          <a:p>
            <a:pPr lvl="1"/>
            <a:r>
              <a:rPr lang="en-US" sz="2900" dirty="0" smtClean="0"/>
              <a:t>For testing purposes, a script generates a line for each test to run</a:t>
            </a:r>
          </a:p>
          <a:p>
            <a:pPr lvl="1"/>
            <a:r>
              <a:rPr lang="en-US" sz="2900" dirty="0" smtClean="0"/>
              <a:t>The gen-</a:t>
            </a:r>
            <a:r>
              <a:rPr lang="en-US" sz="2900" dirty="0" err="1" smtClean="0"/>
              <a:t>tests.py</a:t>
            </a:r>
            <a:r>
              <a:rPr lang="en-US" sz="2900" dirty="0" smtClean="0"/>
              <a:t> script generates a </a:t>
            </a:r>
            <a:r>
              <a:rPr lang="en-US" sz="2900" dirty="0" err="1" smtClean="0"/>
              <a:t>makefile</a:t>
            </a:r>
            <a:endParaRPr lang="en-US" sz="2900" dirty="0" smtClean="0"/>
          </a:p>
          <a:p>
            <a:pPr lvl="1"/>
            <a:r>
              <a:rPr lang="en-US" sz="2900" dirty="0" smtClean="0"/>
              <a:t>See the example below</a:t>
            </a:r>
          </a:p>
          <a:p>
            <a:pPr lvl="1"/>
            <a:r>
              <a:rPr lang="en-US" sz="2900" dirty="0" smtClean="0"/>
              <a:t>This will generate one TESTS line for each file that matches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)/</a:t>
            </a:r>
            <a:r>
              <a:rPr lang="en-US" sz="2900" dirty="0" err="1" smtClean="0"/>
              <a:t>testdata</a:t>
            </a:r>
            <a:r>
              <a:rPr lang="en-US" sz="2900" dirty="0" smtClean="0"/>
              <a:t>/v1_2_samples/*.p4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	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)/v12tests.am: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/v1_2_samples/*.p4 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@$(GENTESTS)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 v12 $(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/v12test/run-v12-sample.py $^ &gt;$@	</a:t>
            </a:r>
          </a:p>
          <a:p>
            <a:pPr lvl="1"/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4" y="631265"/>
            <a:ext cx="2054411" cy="2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654130" y="2727582"/>
            <a:ext cx="3416362" cy="383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is to create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/>
              <a:t>otherMakefiles.am</a:t>
            </a:r>
            <a:endParaRPr lang="en-US" dirty="0" smtClean="0"/>
          </a:p>
          <a:p>
            <a:r>
              <a:rPr lang="en-US" dirty="0" smtClean="0"/>
              <a:t>This file is @</a:t>
            </a:r>
            <a:r>
              <a:rPr lang="en-US" dirty="0" err="1" smtClean="0"/>
              <a:t>include’d</a:t>
            </a:r>
            <a:r>
              <a:rPr lang="en-US" dirty="0" smtClean="0"/>
              <a:t> in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/>
              <a:t>Makefile.am</a:t>
            </a:r>
            <a:endParaRPr lang="en-US" dirty="0" smtClean="0"/>
          </a:p>
          <a:p>
            <a:r>
              <a:rPr lang="en-US" dirty="0" smtClean="0"/>
              <a:t>Created by a script called find-</a:t>
            </a:r>
            <a:r>
              <a:rPr lang="en-US" dirty="0" err="1" smtClean="0"/>
              <a:t>makefiles.sh</a:t>
            </a:r>
            <a:endParaRPr lang="en-US" dirty="0"/>
          </a:p>
          <a:p>
            <a:r>
              <a:rPr lang="en-US" dirty="0" smtClean="0"/>
              <a:t>It contains include to all </a:t>
            </a:r>
            <a:r>
              <a:rPr lang="en-US" dirty="0" err="1" smtClean="0"/>
              <a:t>Makefile.am</a:t>
            </a:r>
            <a:r>
              <a:rPr lang="en-US" dirty="0" smtClean="0"/>
              <a:t> found in </a:t>
            </a:r>
            <a:br>
              <a:rPr lang="en-US" dirty="0" smtClean="0"/>
            </a:br>
            <a:r>
              <a:rPr lang="en-US" dirty="0" err="1" smtClean="0"/>
              <a:t>backends</a:t>
            </a:r>
            <a:r>
              <a:rPr lang="en-US" dirty="0" smtClean="0"/>
              <a:t>/* and extensions/*</a:t>
            </a:r>
          </a:p>
          <a:p>
            <a:endParaRPr lang="en-US" dirty="0"/>
          </a:p>
          <a:p>
            <a:r>
              <a:rPr lang="en-US" dirty="0" err="1" smtClean="0"/>
              <a:t>configure.ac</a:t>
            </a:r>
            <a:r>
              <a:rPr lang="en-US" dirty="0" smtClean="0"/>
              <a:t> includes all files named </a:t>
            </a:r>
            <a:r>
              <a:rPr lang="en-US" dirty="0" err="1" smtClean="0"/>
              <a:t>addconfig.ac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/>
              <a:t>backends</a:t>
            </a:r>
            <a:r>
              <a:rPr lang="en-US" dirty="0" smtClean="0"/>
              <a:t>/* and extensions/*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58" y="100853"/>
            <a:ext cx="10515600" cy="922149"/>
          </a:xfrm>
        </p:spPr>
        <p:txBody>
          <a:bodyPr/>
          <a:lstStyle/>
          <a:p>
            <a:r>
              <a:rPr lang="en-US" dirty="0" err="1" smtClean="0"/>
              <a:t>Makefile.am</a:t>
            </a:r>
            <a:r>
              <a:rPr lang="en-US" dirty="0" smtClean="0"/>
              <a:t> top-level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130579"/>
            <a:ext cx="11724467" cy="56491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Variables that are appended to in sub-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Please use += to add values to these variables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The first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7 are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standard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automake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variables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CLEANFILES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Files to remove on clean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Binaries built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noinst_LIBRARIES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# Static libraries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             # Binaries built that are not installed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BUILT_SOURCES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Generated source files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     # Tests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execute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XFAIL_TESTS =                  # Tests that are supposed to fail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Files that should be passed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Files that generate the IR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Other files that contribute to the IR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lib/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tools/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frontends/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backendMakefiles.am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create a new back-end?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your code in a separate repository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symlink</a:t>
            </a:r>
            <a:r>
              <a:rPr lang="en-US" dirty="0" smtClean="0"/>
              <a:t> </a:t>
            </a:r>
            <a:r>
              <a:rPr lang="en-US" dirty="0"/>
              <a:t>to your code </a:t>
            </a:r>
            <a:r>
              <a:rPr lang="en-US" dirty="0" smtClean="0"/>
              <a:t>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 smtClean="0"/>
              <a:t> folder</a:t>
            </a:r>
          </a:p>
          <a:p>
            <a:r>
              <a:rPr lang="en-US" dirty="0" err="1" smtClean="0"/>
              <a:t>Toplevel</a:t>
            </a:r>
            <a:r>
              <a:rPr lang="en-US" dirty="0" smtClean="0"/>
              <a:t> files expected:</a:t>
            </a:r>
          </a:p>
          <a:p>
            <a:pPr lvl="1"/>
            <a:r>
              <a:rPr lang="en-US" dirty="0" err="1" smtClean="0"/>
              <a:t>Makefile.am</a:t>
            </a:r>
            <a:r>
              <a:rPr lang="en-US" dirty="0" smtClean="0"/>
              <a:t> – included in compiler top-level </a:t>
            </a:r>
            <a:r>
              <a:rPr lang="en-US" dirty="0" err="1" smtClean="0"/>
              <a:t>Makefile</a:t>
            </a:r>
            <a:endParaRPr lang="en-US" dirty="0" smtClean="0"/>
          </a:p>
          <a:p>
            <a:pPr lvl="1"/>
            <a:r>
              <a:rPr lang="en-US" dirty="0" err="1" smtClean="0"/>
              <a:t>addconfig.ac</a:t>
            </a:r>
            <a:r>
              <a:rPr lang="en-US" dirty="0" smtClean="0"/>
              <a:t> – included in top-level </a:t>
            </a:r>
            <a:r>
              <a:rPr lang="en-US" dirty="0" err="1" smtClean="0"/>
              <a:t>configure.ac</a:t>
            </a:r>
            <a:endParaRPr lang="en-US" dirty="0" smtClean="0"/>
          </a:p>
          <a:p>
            <a:r>
              <a:rPr lang="en-US" dirty="0" smtClean="0"/>
              <a:t>Run ‘make </a:t>
            </a:r>
            <a:r>
              <a:rPr lang="en-US" dirty="0" err="1" smtClean="0"/>
              <a:t>distclean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You can extend the IR (add new *.</a:t>
            </a:r>
            <a:r>
              <a:rPr lang="en-US" dirty="0" err="1" smtClean="0"/>
              <a:t>def</a:t>
            </a:r>
            <a:r>
              <a:rPr lang="en-US" dirty="0" smtClean="0"/>
              <a:t> files)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files in docs/ folder for coding standards</a:t>
            </a:r>
          </a:p>
          <a:p>
            <a:r>
              <a:rPr lang="en-US" dirty="0" smtClean="0"/>
              <a:t>Modified Google C++ coding guidelines</a:t>
            </a:r>
          </a:p>
          <a:p>
            <a:r>
              <a:rPr lang="en-US" dirty="0" smtClean="0"/>
              <a:t>Use Google’s </a:t>
            </a:r>
            <a:r>
              <a:rPr lang="en-US" dirty="0" err="1" smtClean="0"/>
              <a:t>cpplint.py</a:t>
            </a:r>
            <a:r>
              <a:rPr lang="en-US" dirty="0" smtClean="0"/>
              <a:t> with our customized rules (in tools/)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will report all errors</a:t>
            </a:r>
          </a:p>
          <a:p>
            <a:r>
              <a:rPr lang="en-US" dirty="0" smtClean="0"/>
              <a:t>To inhibit an error you can use // NOLINT</a:t>
            </a:r>
          </a:p>
          <a:p>
            <a:pPr lvl="1"/>
            <a:r>
              <a:rPr lang="en-US" dirty="0" smtClean="0"/>
              <a:t>But don’t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and Visitors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ir.h</a:t>
            </a:r>
            <a:r>
              <a:rPr lang="en-US" dirty="0" smtClean="0"/>
              <a:t> and </a:t>
            </a:r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Can share IR objects safely</a:t>
            </a:r>
          </a:p>
          <a:p>
            <a:pPr lvl="1"/>
            <a:r>
              <a:rPr lang="en-US" dirty="0" smtClean="0"/>
              <a:t>Even in a multi-threaded environment</a:t>
            </a:r>
          </a:p>
          <a:p>
            <a:pPr lvl="1"/>
            <a:r>
              <a:rPr lang="en-US" dirty="0" smtClean="0"/>
              <a:t>You cannot corrupt someone else’s state</a:t>
            </a:r>
          </a:p>
          <a:p>
            <a:r>
              <a:rPr lang="en-US" dirty="0" smtClean="0"/>
              <a:t>Strongly-typed (hard to build incorrect programs)</a:t>
            </a:r>
          </a:p>
          <a:p>
            <a:r>
              <a:rPr lang="en-US" dirty="0" smtClean="0"/>
              <a:t>DAG structure</a:t>
            </a:r>
          </a:p>
          <a:p>
            <a:pPr lvl="1"/>
            <a:r>
              <a:rPr lang="en-US" dirty="0" smtClean="0"/>
              <a:t>No parent pointers</a:t>
            </a:r>
          </a:p>
          <a:p>
            <a:pPr lvl="1"/>
            <a:r>
              <a:rPr lang="en-US" dirty="0" smtClean="0"/>
              <a:t>No cross-references</a:t>
            </a:r>
          </a:p>
          <a:p>
            <a:pPr lvl="1"/>
            <a:r>
              <a:rPr lang="en-US" dirty="0" smtClean="0"/>
              <a:t>IR sub-</a:t>
            </a:r>
            <a:r>
              <a:rPr lang="en-US" dirty="0" err="1" smtClean="0"/>
              <a:t>dags</a:t>
            </a:r>
            <a:r>
              <a:rPr lang="en-US" dirty="0" smtClean="0"/>
              <a:t> can be reused</a:t>
            </a:r>
          </a:p>
          <a:p>
            <a:r>
              <a:rPr lang="en-US" dirty="0" smtClean="0"/>
              <a:t>Manipulated exclusively by visitors</a:t>
            </a:r>
          </a:p>
          <a:p>
            <a:r>
              <a:rPr lang="en-US" dirty="0" smtClean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08925" y="262384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966908" y="343492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060859" y="418950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9798392" y="310644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356375" y="310644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356375" y="391752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8966909" y="391752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14387" y="488151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sub-DAG</a:t>
            </a:r>
            <a:endParaRPr lang="en-US"/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309844" y="467210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450326" y="467210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7565"/>
            <a:ext cx="8229600" cy="4914539"/>
          </a:xfrm>
        </p:spPr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Visitor_pattern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 smtClean="0"/>
              <a:t>“Structure” = IR</a:t>
            </a:r>
          </a:p>
          <a:p>
            <a:pPr marL="457200" indent="-457200"/>
            <a:r>
              <a:rPr lang="en-US" dirty="0" smtClean="0"/>
              <a:t>“Algorithms” = program manipulations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kinds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51717"/>
              </p:ext>
            </p:extLst>
          </p:nvPr>
        </p:nvGraphicFramePr>
        <p:xfrm>
          <a:off x="1206990" y="1690688"/>
          <a:ext cx="9778020" cy="4546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287"/>
                <a:gridCol w="7840733"/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modify any nodes, just collects information.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change the tree/dag structure, but may “modify” nodes in place.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 	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</a:tr>
              <a:tr h="977515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0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</a:t>
                      </a:r>
                      <a:endParaRPr lang="en-US" sz="20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  <a:p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repeats</a:t>
                      </a:r>
                      <a:r>
                        <a:rPr lang="en-US" sz="2000" baseline="0" dirty="0" smtClean="0"/>
                        <a:t> a sequence of visitors 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Compiler source code (C++)</a:t>
            </a:r>
          </a:p>
          <a:p>
            <a:pPr lvl="1"/>
            <a:r>
              <a:rPr lang="en-US" dirty="0" smtClean="0"/>
              <a:t>currently alpha quality release</a:t>
            </a:r>
            <a:endParaRPr lang="en-US" dirty="0"/>
          </a:p>
          <a:p>
            <a:r>
              <a:rPr lang="en-US" dirty="0" smtClean="0"/>
              <a:t>Two front-ends</a:t>
            </a:r>
          </a:p>
          <a:p>
            <a:pPr lvl="1"/>
            <a:r>
              <a:rPr lang="en-US" dirty="0" smtClean="0"/>
              <a:t>P4 v1.0/v1.1</a:t>
            </a:r>
          </a:p>
          <a:p>
            <a:pPr lvl="1"/>
            <a:r>
              <a:rPr lang="en-US" dirty="0" smtClean="0"/>
              <a:t>P4 v1.2</a:t>
            </a:r>
          </a:p>
          <a:p>
            <a:r>
              <a:rPr lang="en-US" dirty="0" smtClean="0"/>
              <a:t>Converter P4 v1.0 / v1.1 =&gt; P4 v1.2</a:t>
            </a:r>
          </a:p>
          <a:p>
            <a:r>
              <a:rPr lang="en-US" dirty="0" smtClean="0"/>
              <a:t>Three back-end prototypes</a:t>
            </a:r>
          </a:p>
          <a:p>
            <a:pPr lvl="1"/>
            <a:r>
              <a:rPr lang="en-US" dirty="0" err="1" smtClean="0"/>
              <a:t>eBPF</a:t>
            </a:r>
            <a:r>
              <a:rPr lang="en-US" dirty="0" smtClean="0"/>
              <a:t> =&gt; generates C code that can be compiled to extended Berkeley Packet Filters programs</a:t>
            </a:r>
          </a:p>
          <a:p>
            <a:pPr lvl="1"/>
            <a:r>
              <a:rPr lang="en-US" dirty="0" smtClean="0"/>
              <a:t>bmv2 =&gt; generates JSON files that can be used to drive the network simulator BMv2 (behavioral model version 2)</a:t>
            </a:r>
          </a:p>
          <a:p>
            <a:pPr lvl="1"/>
            <a:r>
              <a:rPr lang="en-US" dirty="0" smtClean="0"/>
              <a:t>v12test =&gt; fake test back-end</a:t>
            </a:r>
          </a:p>
          <a:p>
            <a:r>
              <a:rPr lang="en-US" dirty="0" smtClean="0"/>
              <a:t>P4 v1.2 spec</a:t>
            </a:r>
            <a:r>
              <a:rPr lang="en-US" dirty="0"/>
              <a:t> </a:t>
            </a:r>
            <a:r>
              <a:rPr lang="en-US" dirty="0" smtClean="0"/>
              <a:t>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Top-level visitor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Visitors can be chained.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7" y="92990"/>
            <a:ext cx="2945975" cy="29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smtClean="0"/>
              <a:t>IR rewriting using visitors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593385" y="2989534"/>
            <a:ext cx="858055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 smtClean="0"/>
              <a:t>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~138 classes</a:t>
            </a:r>
          </a:p>
          <a:p>
            <a:r>
              <a:rPr lang="en-US" dirty="0" smtClean="0"/>
              <a:t>A mix of P4 v1.0 and P4 v1.2</a:t>
            </a:r>
          </a:p>
          <a:p>
            <a:r>
              <a:rPr lang="en-US" dirty="0" smtClean="0"/>
              <a:t>Some classes in common to v1.0 and v1.2, but few</a:t>
            </a:r>
          </a:p>
          <a:p>
            <a:r>
              <a:rPr lang="en-US" dirty="0" smtClean="0"/>
              <a:t>Java-like inheritance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 smtClean="0"/>
              <a:t> base virtual class</a:t>
            </a:r>
          </a:p>
          <a:p>
            <a:pPr lvl="1"/>
            <a:r>
              <a:rPr lang="en-US" dirty="0" smtClean="0"/>
              <a:t>All IR classes descend from Node (</a:t>
            </a:r>
            <a:r>
              <a:rPr lang="en-US" dirty="0" err="1" smtClean="0"/>
              <a:t>node.cpp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nodes may implement multiple interfaces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IDeclaration</a:t>
            </a:r>
            <a:r>
              <a:rPr lang="en-US" dirty="0" smtClean="0"/>
              <a:t> and </a:t>
            </a:r>
            <a:r>
              <a:rPr lang="en-US" dirty="0" err="1" smtClean="0"/>
              <a:t>INamespace</a:t>
            </a:r>
            <a:endParaRPr lang="en-US" dirty="0" smtClean="0"/>
          </a:p>
          <a:p>
            <a:r>
              <a:rPr lang="en-US" dirty="0" smtClean="0"/>
              <a:t>Core abstract classes</a:t>
            </a:r>
          </a:p>
          <a:p>
            <a:pPr lvl="1"/>
            <a:r>
              <a:rPr lang="en-US" dirty="0" smtClean="0"/>
              <a:t>Expression – base class for all expressions</a:t>
            </a:r>
          </a:p>
          <a:p>
            <a:pPr lvl="1"/>
            <a:r>
              <a:rPr lang="en-US" dirty="0" smtClean="0"/>
              <a:t>Type – base class for all types</a:t>
            </a:r>
          </a:p>
          <a:p>
            <a:pPr lvl="1"/>
            <a:r>
              <a:rPr lang="en-US" dirty="0" smtClean="0"/>
              <a:t>Statement – base class for all statements</a:t>
            </a:r>
          </a:p>
          <a:p>
            <a:pPr lvl="1"/>
            <a:r>
              <a:rPr lang="en-US" dirty="0" smtClean="0"/>
              <a:t>Declaration – base class for many declarations</a:t>
            </a:r>
          </a:p>
          <a:p>
            <a:pPr lvl="1"/>
            <a:r>
              <a:rPr lang="en-US" dirty="0" err="1" smtClean="0"/>
              <a:t>Type_Declaration</a:t>
            </a:r>
            <a:r>
              <a:rPr lang="en-US" dirty="0" smtClean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 smtClean="0"/>
              <a:t>IR definition files = Java-like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 Expression {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abstract </a:t>
            </a:r>
            <a:r>
              <a:rPr lang="en-US" dirty="0"/>
              <a:t>Statement : </a:t>
            </a:r>
            <a:r>
              <a:rPr lang="en-US" dirty="0" err="1"/>
              <a:t>StatOrDecl</a:t>
            </a:r>
            <a:r>
              <a:rPr lang="en-US" dirty="0"/>
              <a:t> </a:t>
            </a:r>
            <a:r>
              <a:rPr lang="en-US" dirty="0" smtClean="0"/>
              <a:t>{}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Expression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Expression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dbprint</a:t>
            </a:r>
            <a:r>
              <a:rPr lang="en-US" dirty="0"/>
              <a:t>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476750" y="1918216"/>
            <a:ext cx="3990976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hierarchy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5924550" y="1918216"/>
            <a:ext cx="2543175" cy="1184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6572250" y="1918216"/>
            <a:ext cx="1895475" cy="1996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3790950" y="4667250"/>
            <a:ext cx="4448175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86750" y="5305425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IR method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1"/>
          </p:cNvCxnSpPr>
          <p:nvPr/>
        </p:nvCxnSpPr>
        <p:spPr>
          <a:xfrm flipH="1" flipV="1">
            <a:off x="6696075" y="5305425"/>
            <a:ext cx="1590675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Generated C++ code (fragment)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void </a:t>
            </a:r>
            <a:r>
              <a:rPr lang="en-US" dirty="0" err="1" smtClean="0"/>
              <a:t>dump_fields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&amp; </a:t>
            </a:r>
            <a:r>
              <a:rPr lang="en-US" dirty="0" smtClean="0"/>
              <a:t>out)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bool 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return Statement::operator==(a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left == </a:t>
            </a:r>
            <a:r>
              <a:rPr lang="en-US" dirty="0" err="1" smtClean="0"/>
              <a:t>a.left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right == </a:t>
            </a:r>
            <a:r>
              <a:rPr lang="en-US" dirty="0" err="1"/>
              <a:t>a.right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validate() </a:t>
            </a:r>
            <a:r>
              <a:rPr lang="en-US" dirty="0" err="1"/>
              <a:t>const</a:t>
            </a:r>
            <a:r>
              <a:rPr lang="en-US" dirty="0"/>
              <a:t> override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CHECK_NULL(left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CHECK_NULL(right);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 smtClean="0"/>
              <a:t>    IRNODE_SUBCLASS(</a:t>
            </a:r>
            <a:r>
              <a:rPr lang="en-US" dirty="0" err="1" smtClean="0"/>
              <a:t>AssignmentStatement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Statement(</a:t>
            </a:r>
            <a:r>
              <a:rPr lang="en-US" dirty="0" err="1"/>
              <a:t>srcInfo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left(left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right(right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{ validate();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58" y="1276293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Fields (</a:t>
            </a:r>
            <a:r>
              <a:rPr lang="en-US" smtClean="0"/>
              <a:t>immutable IR </a:t>
            </a:r>
            <a:r>
              <a:rPr lang="en-US" dirty="0" smtClean="0"/>
              <a:t>fields)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Equality operator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5347" y="1635062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debug print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697" y="3138088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Interaction with visitor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043" y="3824678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hand-coded IR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9640"/>
          </a:xfrm>
        </p:spPr>
        <p:txBody>
          <a:bodyPr>
            <a:normAutofit/>
          </a:bodyPr>
          <a:lstStyle/>
          <a:p>
            <a:r>
              <a:rPr lang="en-US" dirty="0" smtClean="0"/>
              <a:t>IR::Node – base of whole class hierarchy</a:t>
            </a:r>
          </a:p>
          <a:p>
            <a:r>
              <a:rPr lang="en-US" dirty="0" smtClean="0"/>
              <a:t>IR::Vector&lt;T&gt; where T is an IR::Node</a:t>
            </a:r>
          </a:p>
          <a:p>
            <a:pPr lvl="1"/>
            <a:r>
              <a:rPr lang="en-US" dirty="0" smtClean="0"/>
              <a:t>IR::Vector inherits from IR::Node</a:t>
            </a:r>
          </a:p>
          <a:p>
            <a:pPr lvl="1"/>
            <a:r>
              <a:rPr lang="en-US" dirty="0" smtClean="0"/>
              <a:t>IR::Vector stores in fact </a:t>
            </a:r>
            <a:r>
              <a:rPr lang="en-US" dirty="0" err="1" smtClean="0"/>
              <a:t>const</a:t>
            </a:r>
            <a:r>
              <a:rPr lang="en-US" dirty="0" smtClean="0"/>
              <a:t> T* objects.</a:t>
            </a:r>
          </a:p>
          <a:p>
            <a:pPr lvl="1"/>
            <a:r>
              <a:rPr lang="en-US" dirty="0" smtClean="0"/>
              <a:t>IR::Vector has its own visitor methods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NameMap</a:t>
            </a:r>
            <a:r>
              <a:rPr lang="en-US" dirty="0" smtClean="0"/>
              <a:t>&lt;T&gt;</a:t>
            </a:r>
          </a:p>
          <a:p>
            <a:pPr lvl="1"/>
            <a:r>
              <a:rPr lang="en-US" dirty="0" smtClean="0"/>
              <a:t>Inherits from IR::Node</a:t>
            </a:r>
          </a:p>
          <a:p>
            <a:pPr lvl="1"/>
            <a:r>
              <a:rPr lang="en-US" dirty="0" smtClean="0"/>
              <a:t>Hash-table that maps </a:t>
            </a:r>
            <a:r>
              <a:rPr lang="en-US" dirty="0" err="1" smtClean="0"/>
              <a:t>cstring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T*</a:t>
            </a:r>
          </a:p>
          <a:p>
            <a:r>
              <a:rPr lang="en-US" dirty="0" smtClean="0"/>
              <a:t>IR::ID</a:t>
            </a:r>
          </a:p>
          <a:p>
            <a:pPr lvl="1"/>
            <a:r>
              <a:rPr lang="en-US" dirty="0" smtClean="0"/>
              <a:t>Represents an identifier (including source position)</a:t>
            </a:r>
          </a:p>
          <a:p>
            <a:pPr lvl="1"/>
            <a:r>
              <a:rPr lang="en-US" dirty="0" smtClean="0"/>
              <a:t>However, this is </a:t>
            </a:r>
            <a:r>
              <a:rPr lang="en-US" b="1" dirty="0" smtClean="0"/>
              <a:t>not</a:t>
            </a:r>
            <a:r>
              <a:rPr lang="en-US" dirty="0" smtClean="0"/>
              <a:t> a subclass of Node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2184400"/>
            <a:ext cx="4080463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92" y="2036305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 smtClean="0"/>
              <a:t>Core IR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1708"/>
            <a:ext cx="10515600" cy="4637903"/>
          </a:xfrm>
        </p:spPr>
        <p:txBody>
          <a:bodyPr/>
          <a:lstStyle/>
          <a:p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b="1" dirty="0" err="1" smtClean="0"/>
              <a:t>toString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string representation for compiler user </a:t>
            </a:r>
            <a:br>
              <a:rPr lang="en-US" dirty="0" smtClean="0"/>
            </a:br>
            <a:r>
              <a:rPr lang="en-US" dirty="0" smtClean="0"/>
              <a:t>          (no internal compiler data structures should be exposed)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dbprint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ostream</a:t>
            </a:r>
            <a:r>
              <a:rPr lang="en-US" dirty="0" smtClean="0"/>
              <a:t>&amp; out) </a:t>
            </a:r>
            <a:r>
              <a:rPr lang="en-US" dirty="0" err="1" smtClean="0"/>
              <a:t>const</a:t>
            </a:r>
            <a:r>
              <a:rPr lang="en-US" dirty="0" smtClean="0"/>
              <a:t> – debugging print</a:t>
            </a:r>
          </a:p>
          <a:p>
            <a:r>
              <a:rPr lang="en-US" dirty="0" smtClean="0"/>
              <a:t>bool </a:t>
            </a:r>
            <a:r>
              <a:rPr lang="en-US" b="1" dirty="0" smtClean="0"/>
              <a:t>operator==(</a:t>
            </a:r>
            <a:r>
              <a:rPr lang="en-US" dirty="0" err="1" smtClean="0"/>
              <a:t>const</a:t>
            </a:r>
            <a:r>
              <a:rPr lang="en-US" dirty="0" smtClean="0"/>
              <a:t> N &amp;a) </a:t>
            </a:r>
            <a:r>
              <a:rPr lang="en-US" dirty="0" err="1" smtClean="0"/>
              <a:t>const</a:t>
            </a:r>
            <a:r>
              <a:rPr lang="en-US" dirty="0" smtClean="0"/>
              <a:t> – equality comparison</a:t>
            </a:r>
          </a:p>
          <a:p>
            <a:r>
              <a:rPr lang="en-US" dirty="0" smtClean="0"/>
              <a:t>void </a:t>
            </a:r>
            <a:r>
              <a:rPr lang="en-US" b="1" dirty="0" smtClean="0"/>
              <a:t>validate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check construction-time invariants</a:t>
            </a:r>
          </a:p>
          <a:p>
            <a:r>
              <a:rPr lang="en-US" dirty="0" err="1" smtClean="0"/>
              <a:t>const</a:t>
            </a:r>
            <a:r>
              <a:rPr lang="en-US" dirty="0" smtClean="0"/>
              <a:t> char* </a:t>
            </a:r>
            <a:r>
              <a:rPr lang="en-US" b="1" dirty="0" err="1" smtClean="0"/>
              <a:t>node_type_name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printable class name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visit_children</a:t>
            </a:r>
            <a:r>
              <a:rPr lang="en-US" dirty="0" smtClean="0"/>
              <a:t>(Visitor &amp;v) [</a:t>
            </a:r>
            <a:r>
              <a:rPr lang="en-US" dirty="0" err="1" smtClean="0"/>
              <a:t>const</a:t>
            </a:r>
            <a:r>
              <a:rPr lang="en-US" dirty="0" smtClean="0"/>
              <a:t>] – called by visitor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dump_fields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ostream</a:t>
            </a:r>
            <a:r>
              <a:rPr lang="en-US" dirty="0" smtClean="0"/>
              <a:t>&amp; out) </a:t>
            </a:r>
            <a:r>
              <a:rPr lang="en-US" dirty="0" err="1" smtClean="0"/>
              <a:t>const</a:t>
            </a:r>
            <a:r>
              <a:rPr lang="en-US" dirty="0" smtClean="0"/>
              <a:t> – dump IR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 smtClean="0"/>
              <a:t>node-&gt;is&lt;IR::Type&gt;() – true if node is a pointer to a subclass of IR::Type</a:t>
            </a:r>
          </a:p>
          <a:p>
            <a:r>
              <a:rPr lang="en-US" dirty="0" smtClean="0"/>
              <a:t>node-&gt;to&lt;IR::Type&gt;() – returns node </a:t>
            </a:r>
            <a:r>
              <a:rPr lang="en-US" dirty="0" err="1" smtClean="0"/>
              <a:t>dynamic_cast-ed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IR::Type*</a:t>
            </a:r>
          </a:p>
          <a:p>
            <a:endParaRPr lang="en-US" dirty="0"/>
          </a:p>
          <a:p>
            <a:r>
              <a:rPr lang="en-US" dirty="0" smtClean="0"/>
              <a:t>interfaces derive from </a:t>
            </a:r>
            <a:r>
              <a:rPr lang="en-US" dirty="0" err="1" smtClean="0"/>
              <a:t>INode</a:t>
            </a:r>
            <a:r>
              <a:rPr lang="en-US" dirty="0" smtClean="0"/>
              <a:t>, and not from Node</a:t>
            </a:r>
          </a:p>
          <a:p>
            <a:r>
              <a:rPr lang="en-US" dirty="0" smtClean="0"/>
              <a:t>To get a node from an </a:t>
            </a:r>
            <a:r>
              <a:rPr lang="en-US" dirty="0" err="1" smtClean="0"/>
              <a:t>INode</a:t>
            </a:r>
            <a:r>
              <a:rPr lang="en-US" dirty="0" smtClean="0"/>
              <a:t> use </a:t>
            </a:r>
            <a:r>
              <a:rPr lang="en-US" dirty="0" err="1" smtClean="0"/>
              <a:t>INode</a:t>
            </a:r>
            <a:r>
              <a:rPr lang="en-US" dirty="0" smtClean="0"/>
              <a:t>::</a:t>
            </a:r>
            <a:r>
              <a:rPr lang="en-US" dirty="0" err="1" smtClean="0"/>
              <a:t>getNode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This may seem daunting</a:t>
            </a:r>
          </a:p>
          <a:p>
            <a:r>
              <a:rPr lang="en-US" dirty="0" smtClean="0"/>
              <a:t>P4 grammar </a:t>
            </a:r>
            <a:r>
              <a:rPr lang="en-US" dirty="0" smtClean="0">
                <a:sym typeface="Wingdings"/>
              </a:rPr>
              <a:t> IR (very close correspondence)</a:t>
            </a:r>
          </a:p>
          <a:p>
            <a:r>
              <a:rPr lang="en-US" dirty="0" smtClean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 smtClean="0">
                <a:sym typeface="Wingdings"/>
              </a:rPr>
              <a:t>However, a few IR classes have no direct correspondence with language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(e.g., used in representing complex types in type inference)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E.g., from p4v1.2-parse.ypp: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en-US" dirty="0"/>
              <a:t>'='  expression ';'  </a:t>
            </a:r>
            <a:r>
              <a:rPr lang="en-US" dirty="0" smtClean="0"/>
              <a:t> </a:t>
            </a:r>
            <a:r>
              <a:rPr lang="en-US" dirty="0"/>
              <a:t>{ $$ = new IR::</a:t>
            </a:r>
            <a:r>
              <a:rPr lang="en-US" dirty="0" err="1"/>
              <a:t>AssignmentStatement</a:t>
            </a:r>
            <a:r>
              <a:rPr lang="en-US" dirty="0"/>
              <a:t>(@2, $1, $3); 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 and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5209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Generated code (can be </a:t>
            </a:r>
            <a:r>
              <a:rPr lang="en-US" dirty="0" err="1" smtClean="0"/>
              <a:t>overriden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pretty-print and validate a P4 v1.2 file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v12test --pp out.p4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convert a P4 v1.0 file to P4 v1.2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v12test --pp out.p4 --p4v 1.0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1.0 P4 file for the BMv2 simulator: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p4c-bm2 -o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--p4v 1.0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P4 file for EBPF (via C):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file.p4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 smtClean="0"/>
              <a:t>Core Inspector </a:t>
            </a:r>
            <a:r>
              <a:rPr lang="en-US" dirty="0" smtClean="0"/>
              <a:t>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nothing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 else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(this-&gt;preorder(n)) {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parent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preorder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 smtClean="0"/>
              <a:t>Visitor base class knows about all IR nodes</a:t>
            </a:r>
          </a:p>
          <a:p>
            <a:r>
              <a:rPr lang="en-US" dirty="0" smtClean="0"/>
              <a:t>Most of the visitor code is generated automatically by </a:t>
            </a:r>
            <a:r>
              <a:rPr lang="en-US" dirty="0" err="1" smtClean="0"/>
              <a:t>ir</a:t>
            </a:r>
            <a:r>
              <a:rPr lang="en-US" dirty="0" smtClean="0"/>
              <a:t>-generator</a:t>
            </a:r>
          </a:p>
          <a:p>
            <a:r>
              <a:rPr lang="en-US" dirty="0" smtClean="0"/>
              <a:t>Visitor knows how to create a new node if any child changes</a:t>
            </a:r>
          </a:p>
          <a:p>
            <a:r>
              <a:rPr lang="en-US" dirty="0" smtClean="0"/>
              <a:t>You will subclass a visitor</a:t>
            </a:r>
          </a:p>
          <a:p>
            <a:r>
              <a:rPr lang="en-US" dirty="0" smtClean="0"/>
              <a:t>You only need to implement methods for IR node types you care about</a:t>
            </a:r>
          </a:p>
          <a:p>
            <a:pPr lvl="1"/>
            <a:r>
              <a:rPr lang="en-US" dirty="0" smtClean="0"/>
              <a:t>Everything else works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custom visitor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StrengthReduction</a:t>
            </a:r>
            <a:r>
              <a:rPr lang="en-US" dirty="0"/>
              <a:t> final : public Transform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StrengthReduction</a:t>
            </a:r>
            <a:r>
              <a:rPr lang="en-US" dirty="0"/>
              <a:t>() { </a:t>
            </a:r>
            <a:r>
              <a:rPr lang="en-US" dirty="0" err="1"/>
              <a:t>visitDagOnce</a:t>
            </a:r>
            <a:r>
              <a:rPr lang="en-US" dirty="0"/>
              <a:t> = true;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using Transform::</a:t>
            </a:r>
            <a:r>
              <a:rPr lang="en-US" dirty="0" err="1" smtClean="0"/>
              <a:t>postorder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IR::Node* </a:t>
            </a:r>
            <a:r>
              <a:rPr lang="en-US" dirty="0" err="1"/>
              <a:t>postorder</a:t>
            </a:r>
            <a:r>
              <a:rPr lang="en-US" dirty="0"/>
              <a:t>(IR::Sub* expr) </a:t>
            </a:r>
            <a:r>
              <a:rPr lang="en-US" dirty="0" smtClean="0"/>
              <a:t>override;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IR::Node* </a:t>
            </a:r>
            <a:r>
              <a:rPr lang="en-US" dirty="0" err="1"/>
              <a:t>postorder</a:t>
            </a:r>
            <a:r>
              <a:rPr lang="en-US" dirty="0"/>
              <a:t>(IR::Add*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Shl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Shr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Mul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990738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modifies program</a:t>
            </a:r>
            <a:endParaRPr lang="en-US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6768548" y="1360070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1061" y="2233129"/>
            <a:ext cx="258949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Types of </a:t>
            </a:r>
            <a:r>
              <a:rPr lang="en-US" smtClean="0"/>
              <a:t>nodes processed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5466522" y="2602461"/>
            <a:ext cx="3819285" cy="1035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6792" y="999093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Repeated nodes produce</a:t>
            </a:r>
            <a:br>
              <a:rPr lang="en-US" dirty="0" smtClean="0"/>
            </a:br>
            <a:r>
              <a:rPr lang="en-US" dirty="0" smtClean="0"/>
              <a:t>the same result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422940" y="1645424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visitor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static bool </a:t>
            </a:r>
            <a:r>
              <a:rPr lang="en-US" dirty="0" err="1" smtClean="0"/>
              <a:t>isZero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IR::Expression* expr)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auto </a:t>
            </a:r>
            <a:r>
              <a:rPr lang="en-US" dirty="0" err="1"/>
              <a:t>cst</a:t>
            </a:r>
            <a:r>
              <a:rPr lang="en-US" dirty="0"/>
              <a:t> = expr-&gt;to&lt;IR::Constant</a:t>
            </a:r>
            <a:r>
              <a:rPr lang="en-US" dirty="0" smtClean="0"/>
              <a:t>&gt;();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cst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 smtClean="0"/>
              <a:t>) return </a:t>
            </a:r>
            <a:r>
              <a:rPr lang="en-US" dirty="0"/>
              <a:t>false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return </a:t>
            </a:r>
            <a:r>
              <a:rPr lang="en-US" dirty="0" err="1"/>
              <a:t>cst</a:t>
            </a:r>
            <a:r>
              <a:rPr lang="en-US" dirty="0"/>
              <a:t>-&gt;value == 0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StrengthReduction</a:t>
            </a:r>
            <a:r>
              <a:rPr lang="en-US" dirty="0"/>
              <a:t>::</a:t>
            </a:r>
            <a:r>
              <a:rPr lang="en-US" dirty="0" err="1"/>
              <a:t>postorder</a:t>
            </a:r>
            <a:r>
              <a:rPr lang="en-US" dirty="0"/>
              <a:t>(IR::Add* expr)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isZero</a:t>
            </a:r>
            <a:r>
              <a:rPr lang="en-US" dirty="0"/>
              <a:t>(expr-&gt;right</a:t>
            </a:r>
            <a:r>
              <a:rPr lang="en-US" dirty="0" smtClean="0"/>
              <a:t>)) return </a:t>
            </a:r>
            <a:r>
              <a:rPr lang="en-US" dirty="0"/>
              <a:t>expr-&gt;left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isZero</a:t>
            </a:r>
            <a:r>
              <a:rPr lang="en-US" dirty="0"/>
              <a:t>(expr-&gt;left</a:t>
            </a:r>
            <a:r>
              <a:rPr lang="en-US" dirty="0" smtClean="0"/>
              <a:t>)) </a:t>
            </a:r>
            <a:r>
              <a:rPr lang="en-US" dirty="0"/>
              <a:t>return expr-&gt;right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return expr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03592" y="2675493"/>
            <a:ext cx="165301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Helper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 smtClean="0"/>
              <a:t>Example sequence of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ReferenceMap</a:t>
            </a:r>
            <a:r>
              <a:rPr lang="en-US" dirty="0" smtClean="0"/>
              <a:t> </a:t>
            </a:r>
            <a:r>
              <a:rPr lang="en-US" dirty="0" err="1" smtClean="0"/>
              <a:t>refMap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err="1" smtClean="0"/>
              <a:t>TypeMap</a:t>
            </a:r>
            <a:r>
              <a:rPr lang="en-US" dirty="0" smtClean="0"/>
              <a:t> </a:t>
            </a:r>
            <a:r>
              <a:rPr lang="en-US" dirty="0" err="1" smtClean="0"/>
              <a:t>typeMap</a:t>
            </a:r>
            <a:r>
              <a:rPr lang="en-US" dirty="0" smtClean="0"/>
              <a:t>;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err="1" smtClean="0"/>
              <a:t>PassManager</a:t>
            </a:r>
            <a:r>
              <a:rPr lang="en-US" dirty="0" smtClean="0"/>
              <a:t> </a:t>
            </a:r>
            <a:r>
              <a:rPr lang="en-US" dirty="0"/>
              <a:t>frontend =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</a:t>
            </a:r>
            <a:r>
              <a:rPr lang="en-US" dirty="0" err="1" smtClean="0"/>
              <a:t>ResolveReferencesInspector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/>
              <a:t>true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</a:t>
            </a:r>
            <a:r>
              <a:rPr lang="en-US" dirty="0" err="1" smtClean="0"/>
              <a:t>ConstantFolding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 err="1"/>
              <a:t>nullptr</a:t>
            </a:r>
            <a:r>
              <a:rPr lang="en-US" dirty="0" smtClean="0"/>
              <a:t>),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new </a:t>
            </a:r>
            <a:r>
              <a:rPr lang="en-US" dirty="0"/>
              <a:t>P4V12::</a:t>
            </a:r>
            <a:r>
              <a:rPr lang="en-US" dirty="0" err="1"/>
              <a:t>ResolveReferencesInspector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P4V12::</a:t>
            </a:r>
            <a:r>
              <a:rPr lang="en-US" dirty="0" err="1"/>
              <a:t>TypeChecker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/>
              <a:t>&amp;</a:t>
            </a:r>
            <a:r>
              <a:rPr lang="en-US" dirty="0" err="1" smtClean="0"/>
              <a:t>typeMap</a:t>
            </a:r>
            <a:r>
              <a:rPr lang="en-US" dirty="0" smtClean="0"/>
              <a:t>),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new </a:t>
            </a:r>
            <a:r>
              <a:rPr lang="en-US" dirty="0"/>
              <a:t>P4V12::</a:t>
            </a:r>
            <a:r>
              <a:rPr lang="en-US" dirty="0" err="1"/>
              <a:t>StrengthReduction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smtClean="0"/>
              <a:t> };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frontend.setStopOnError</a:t>
            </a:r>
            <a:r>
              <a:rPr lang="en-US" dirty="0" smtClean="0"/>
              <a:t>(true);</a:t>
            </a:r>
            <a:br>
              <a:rPr lang="en-US" dirty="0" smtClean="0"/>
            </a:br>
            <a:r>
              <a:rPr lang="en-US" dirty="0" smtClean="0"/>
              <a:t>auto result </a:t>
            </a:r>
            <a:r>
              <a:rPr lang="en-US" dirty="0"/>
              <a:t>= </a:t>
            </a:r>
            <a:r>
              <a:rPr lang="en-US" dirty="0" smtClean="0"/>
              <a:t>program-</a:t>
            </a:r>
            <a:r>
              <a:rPr lang="en-US" dirty="0"/>
              <a:t>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structures populated by visitors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63078" y="2571061"/>
            <a:ext cx="30337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Inspector: builds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76252" y="3010970"/>
            <a:ext cx="29408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Transform: uses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3078" y="3450879"/>
            <a:ext cx="3214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refMap</a:t>
            </a:r>
            <a:r>
              <a:rPr lang="en-US" dirty="0" smtClean="0"/>
              <a:t> for new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76252" y="3856793"/>
            <a:ext cx="3214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, builds </a:t>
            </a:r>
            <a:r>
              <a:rPr lang="en-US" dirty="0" err="1" smtClean="0"/>
              <a:t>typeMap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53947" y="2166441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 manager = sequence </a:t>
            </a:r>
            <a:r>
              <a:rPr lang="en-US" smtClean="0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9217" y="6169026"/>
            <a:ext cx="51375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 all visitors in front-end on program </a:t>
            </a:r>
            <a:r>
              <a:rPr lang="en-US" smtClean="0"/>
              <a:t>in sequence.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 smtClean="0"/>
              <a:t>Core Transform 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preorder(copy);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copy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copy-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final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final != *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final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n;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</a:t>
            </a:r>
            <a:endParaRPr lang="en-US" sz="3200" dirty="0"/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clone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each visitor method the Node* handed to the method is a CLONE of the original node</a:t>
            </a:r>
          </a:p>
          <a:p>
            <a:r>
              <a:rPr lang="en-US" dirty="0" smtClean="0"/>
              <a:t>If you store Node* (e.g., in a hash-table) this is a problem</a:t>
            </a:r>
          </a:p>
          <a:p>
            <a:r>
              <a:rPr lang="en-US" dirty="0" smtClean="0"/>
              <a:t>You can use the </a:t>
            </a:r>
            <a:r>
              <a:rPr lang="en-US" dirty="0" err="1" smtClean="0"/>
              <a:t>getOriginal</a:t>
            </a:r>
            <a:r>
              <a:rPr lang="en-US" dirty="0" smtClean="0"/>
              <a:t>() method to access the original node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r>
              <a:rPr lang="en-US" dirty="0" smtClean="0"/>
              <a:t> can never be found in the bindings hash table. </a:t>
            </a:r>
          </a:p>
          <a:p>
            <a:r>
              <a:rPr lang="en-US" dirty="0" smtClean="0"/>
              <a:t>We have to index with </a:t>
            </a:r>
            <a:r>
              <a:rPr lang="en-US" dirty="0" err="1" smtClean="0"/>
              <a:t>getOriginal</a:t>
            </a:r>
            <a:r>
              <a:rPr lang="en-US" dirty="0" smtClean="0"/>
              <a:t>(). </a:t>
            </a:r>
            <a:br>
              <a:rPr lang="en-US" dirty="0" smtClean="0"/>
            </a:br>
            <a:r>
              <a:rPr lang="en-US" dirty="0" err="1" smtClean="0"/>
              <a:t>tv</a:t>
            </a:r>
            <a:r>
              <a:rPr lang="en-US" dirty="0" smtClean="0"/>
              <a:t> is actually a temporary clone of the </a:t>
            </a:r>
            <a:r>
              <a:rPr lang="en-US" dirty="0" err="1" smtClean="0"/>
              <a:t>getOriginal</a:t>
            </a:r>
            <a:r>
              <a:rPr lang="en-US" dirty="0" smtClean="0"/>
              <a:t>() node.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480314" y="3935896"/>
            <a:ext cx="1724438" cy="1775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 smtClean="0"/>
              <a:t>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visitors visit the children of a node in the order they appear in the visitor class definition</a:t>
            </a:r>
          </a:p>
          <a:p>
            <a:r>
              <a:rPr lang="en-US" dirty="0" smtClean="0"/>
              <a:t>Control the visit order by calling </a:t>
            </a:r>
            <a:r>
              <a:rPr lang="en-US" dirty="0" smtClean="0">
                <a:solidFill>
                  <a:srgbClr val="FF0000"/>
                </a:solidFill>
              </a:rPr>
              <a:t>visit</a:t>
            </a:r>
            <a:r>
              <a:rPr lang="en-US" dirty="0" smtClean="0"/>
              <a:t> from preorder</a:t>
            </a:r>
          </a:p>
          <a:p>
            <a:r>
              <a:rPr lang="en-US" dirty="0" smtClean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&gt;name);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visit order interspersed with side-effects.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Returning ‘false’ causes the current visitor to stop the traversal.</a:t>
            </a:r>
          </a:p>
          <a:p>
            <a:r>
              <a:rPr lang="en-US" dirty="0" smtClean="0"/>
              <a:t>This is achieved calling prune() in a Transform.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 smtClean="0"/>
              <a:t>Transforming and 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preorder, </a:t>
            </a:r>
            <a:r>
              <a:rPr lang="en-US" dirty="0" err="1" smtClean="0"/>
              <a:t>apply_visitor</a:t>
            </a:r>
            <a:r>
              <a:rPr lang="en-US" dirty="0" smtClean="0"/>
              <a:t>, and prune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prune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805167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68997" y="4093774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Needs </a:t>
            </a:r>
            <a:r>
              <a:rPr lang="en-US" dirty="0" err="1" smtClean="0"/>
              <a:t>upcast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1884" y="4478585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Inhibit standard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508" y="5143108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different class than it is visiting.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getContext</a:t>
            </a:r>
            <a:r>
              <a:rPr lang="en-US" dirty="0" smtClean="0"/>
              <a:t>() can tell you how you were reached by the visitor</a:t>
            </a:r>
            <a:br>
              <a:rPr lang="en-US" dirty="0" smtClean="0"/>
            </a:br>
            <a:r>
              <a:rPr lang="en-US" dirty="0" smtClean="0"/>
              <a:t>in the IR DAG</a:t>
            </a:r>
          </a:p>
          <a:p>
            <a:r>
              <a:rPr lang="en-US" dirty="0" smtClean="0"/>
              <a:t>It points to your parent node</a:t>
            </a:r>
          </a:p>
          <a:p>
            <a:r>
              <a:rPr lang="en-US" dirty="0" err="1" smtClean="0"/>
              <a:t>findContext</a:t>
            </a:r>
            <a:r>
              <a:rPr lang="en-US" dirty="0" smtClean="0"/>
              <a:t>&lt;T&gt;() will find a context for a node of type 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ValidateParsedProgram</a:t>
            </a:r>
            <a:r>
              <a:rPr lang="en-US" dirty="0"/>
              <a:t>::</a:t>
            </a:r>
            <a:r>
              <a:rPr lang="en-US" dirty="0" err="1"/>
              <a:t>postorder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</a:t>
            </a:r>
            <a:r>
              <a:rPr lang="en-US" dirty="0" err="1"/>
              <a:t>StructField</a:t>
            </a:r>
            <a:r>
              <a:rPr lang="en-US" dirty="0"/>
              <a:t>* f) {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>
                <a:solidFill>
                  <a:srgbClr val="FF0000"/>
                </a:solidFill>
              </a:rPr>
              <a:t>getContext</a:t>
            </a:r>
            <a:r>
              <a:rPr lang="en-US" dirty="0"/>
              <a:t>()-&gt;parent-&gt;node-&gt;is&lt;IR::</a:t>
            </a:r>
            <a:r>
              <a:rPr lang="en-US" dirty="0" err="1"/>
              <a:t>Type_Header</a:t>
            </a:r>
            <a:r>
              <a:rPr lang="en-US" dirty="0"/>
              <a:t>&gt;()) return;</a:t>
            </a:r>
          </a:p>
          <a:p>
            <a:pPr marL="0" indent="0">
              <a:buNone/>
            </a:pPr>
            <a:r>
              <a:rPr lang="en-US" dirty="0"/>
              <a:t>    if (f-&gt;</a:t>
            </a:r>
            <a:r>
              <a:rPr lang="en-US" dirty="0" err="1"/>
              <a:t>name.isDontCare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dirty="0"/>
              <a:t>        ::error("%1%: Illegal field name", f-&gt;name);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context</a:t>
            </a:r>
            <a:endParaRPr lang="en-US"/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grand</a:t>
            </a:r>
            <a:br>
              <a:rPr lang="en-US" sz="2400" dirty="0" smtClean="0"/>
            </a:br>
            <a:r>
              <a:rPr lang="en-US" sz="2400" dirty="0" smtClean="0"/>
              <a:t>parent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</a:p>
          <a:p>
            <a:r>
              <a:rPr lang="en-US" dirty="0" smtClean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 smtClean="0"/>
              <a:t>Front-end structure</a:t>
            </a:r>
          </a:p>
          <a:p>
            <a:r>
              <a:rPr lang="en-US" dirty="0" smtClean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 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 err="1" smtClean="0"/>
              <a:t>init_apply</a:t>
            </a:r>
            <a:r>
              <a:rPr lang="en-US" dirty="0" smtClean="0"/>
              <a:t> is called by apply before starting the traversal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(”Starting type checking”);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 the node is part of a parent’s IR::Vector, you can return </a:t>
            </a:r>
            <a:r>
              <a:rPr lang="en-US" dirty="0" err="1" smtClean="0"/>
              <a:t>nullptr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RemoveUnusedDeclarations</a:t>
            </a:r>
            <a:r>
              <a:rPr lang="en-US" dirty="0"/>
              <a:t>::preorder(IR::</a:t>
            </a:r>
            <a:r>
              <a:rPr lang="en-US" dirty="0" err="1"/>
              <a:t>TableContainer</a:t>
            </a:r>
            <a:r>
              <a:rPr lang="en-US" dirty="0"/>
              <a:t>* </a:t>
            </a:r>
            <a:r>
              <a:rPr lang="en-US" dirty="0" err="1"/>
              <a:t>cont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(!</a:t>
            </a:r>
            <a:r>
              <a:rPr lang="en-US" dirty="0" err="1"/>
              <a:t>refMap</a:t>
            </a:r>
            <a:r>
              <a:rPr lang="en-US" dirty="0"/>
              <a:t>-&gt;</a:t>
            </a:r>
            <a:r>
              <a:rPr lang="en-US" dirty="0" err="1"/>
              <a:t>isUsed</a:t>
            </a:r>
            <a:r>
              <a:rPr lang="en-US" dirty="0"/>
              <a:t>(</a:t>
            </a:r>
            <a:r>
              <a:rPr lang="en-US" dirty="0" err="1"/>
              <a:t>getOriginal</a:t>
            </a:r>
            <a:r>
              <a:rPr lang="en-US" dirty="0" smtClean="0"/>
              <a:t>()))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  ::warning("Table %1% is not used; removing", </a:t>
            </a:r>
            <a:r>
              <a:rPr lang="en-US" dirty="0" err="1"/>
              <a:t>cont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    LOG1("Removing " &lt;&lt; </a:t>
            </a:r>
            <a:r>
              <a:rPr lang="en-US" dirty="0" err="1"/>
              <a:t>cont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nullptr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prune();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cont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12000" y="4096097"/>
            <a:ext cx="5080000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All </a:t>
            </a:r>
            <a:r>
              <a:rPr lang="en-US" dirty="0" err="1" smtClean="0"/>
              <a:t>ControlContainers</a:t>
            </a:r>
            <a:r>
              <a:rPr lang="en-US" dirty="0" smtClean="0"/>
              <a:t> are stored in a Vector&lt;Node&gt;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Newly created node to insert after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the node is stored in an IR::Vector&lt;T&gt;, you can return an </a:t>
            </a:r>
            <a:br>
              <a:rPr lang="en-US" dirty="0" smtClean="0"/>
            </a:br>
            <a:r>
              <a:rPr lang="en-US" dirty="0" smtClean="0"/>
              <a:t>IR::Vector&lt;T&gt; and it will be spliced within the parent</a:t>
            </a:r>
          </a:p>
          <a:p>
            <a:r>
              <a:rPr lang="en-US" dirty="0" smtClean="0"/>
              <a:t>You must know T, unfortunately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ControlContainer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insertions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blocks-&gt;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result = new IR::Vector&lt;IR::Node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*insertions)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createNewControlContainer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result-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460163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Keep original node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convert the program to something else</a:t>
            </a:r>
            <a:br>
              <a:rPr lang="en-US" dirty="0" smtClean="0"/>
            </a:br>
            <a:r>
              <a:rPr lang="en-US" dirty="0" smtClean="0"/>
              <a:t>(e.g. 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 smtClean="0"/>
              <a:t>Keep 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YourClass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e-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l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e-&gt;emplace("left",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e-&gt;emplace("right",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::error() and ::warning() for user-induced errors</a:t>
            </a:r>
          </a:p>
          <a:p>
            <a:r>
              <a:rPr lang="en-US" dirty="0" smtClean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error("Array indexing %1% applied to non-array type %2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%",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expression,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type-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file.p4(17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a[2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 smtClean="0"/>
              <a:t>They call the </a:t>
            </a:r>
            <a:r>
              <a:rPr lang="en-US" dirty="0" err="1" smtClean="0"/>
              <a:t>toString</a:t>
            </a:r>
            <a:r>
              <a:rPr lang="en-US" dirty="0" smtClean="0"/>
              <a:t>() method on IR classes involved</a:t>
            </a:r>
          </a:p>
          <a:p>
            <a:r>
              <a:rPr lang="en-US" dirty="0" smtClean="0"/>
              <a:t>One should not expose compiler data structures in error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the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4"/>
            <a:ext cx="11540065" cy="4772883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 smtClean="0"/>
              <a:t> macro to signal compiler bugs. This macro always throws.</a:t>
            </a:r>
          </a:p>
          <a:p>
            <a:r>
              <a:rPr lang="en-US" dirty="0" smtClean="0"/>
              <a:t>Same arguments as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 smtClean="0"/>
          </a:p>
          <a:p>
            <a:r>
              <a:rPr lang="en-US" dirty="0"/>
              <a:t>One can expose internal data structures </a:t>
            </a:r>
            <a:r>
              <a:rPr lang="en-US" dirty="0" smtClean="0"/>
              <a:t>when calling BUG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 smtClean="0"/>
              <a:t> = assert +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 smtClean="0"/>
              <a:t> in one macro</a:t>
            </a:r>
          </a:p>
          <a:p>
            <a:endParaRPr lang="en-US" dirty="0"/>
          </a:p>
          <a:p>
            <a:r>
              <a:rPr lang="en-US" dirty="0" smtClean="0"/>
              <a:t>Each node has a unique ID</a:t>
            </a:r>
          </a:p>
          <a:p>
            <a:r>
              <a:rPr lang="en-US" dirty="0" smtClean="0"/>
              <a:t>(However, </a:t>
            </a:r>
            <a:r>
              <a:rPr lang="en-US" dirty="0" smtClean="0">
                <a:solidFill>
                  <a:srgbClr val="FF0000"/>
                </a:solidFill>
              </a:rPr>
              <a:t>clone</a:t>
            </a:r>
            <a:r>
              <a:rPr lang="en-US" dirty="0" smtClean="0"/>
              <a:t>() preserves the </a:t>
            </a:r>
            <a:r>
              <a:rPr lang="en-US" dirty="0" err="1" smtClean="0"/>
              <a:t>uniqueID</a:t>
            </a:r>
            <a:r>
              <a:rPr lang="en-US" dirty="0" smtClean="0"/>
              <a:t>!)</a:t>
            </a:r>
          </a:p>
          <a:p>
            <a:r>
              <a:rPr lang="en-US" dirty="0" smtClean="0"/>
              <a:t>If code is deterministic unique IDs should be reproducible in different runs</a:t>
            </a:r>
          </a:p>
          <a:p>
            <a:r>
              <a:rPr lang="en-US" dirty="0" smtClean="0"/>
              <a:t>IDs can be used for setting up breakpoints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::dump(</a:t>
            </a:r>
            <a:r>
              <a:rPr lang="en-US" dirty="0" err="1" smtClean="0"/>
              <a:t>const</a:t>
            </a:r>
            <a:r>
              <a:rPr lang="en-US" dirty="0" smtClean="0"/>
              <a:t> IR::Node*)</a:t>
            </a:r>
            <a:br>
              <a:rPr lang="en-US" dirty="0" smtClean="0"/>
            </a:br>
            <a:r>
              <a:rPr lang="en-US" dirty="0" smtClean="0"/>
              <a:t>dumps the internal IR representation of a node as human-readable text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id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6939683" y="831448"/>
            <a:ext cx="439220" cy="196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 flipH="1">
            <a:off x="7335045" y="831448"/>
            <a:ext cx="43858" cy="835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448420"/>
            <a:ext cx="1133810" cy="174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001231"/>
            <a:ext cx="1341877" cy="11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 are </a:t>
            </a:r>
          </a:p>
          <a:p>
            <a:r>
              <a:rPr lang="en-US" dirty="0" smtClean="0"/>
              <a:t>indented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[107] P4V12Program</a:t>
            </a:r>
          </a:p>
          <a:p>
            <a:r>
              <a:rPr lang="en-US" dirty="0"/>
              <a:t>  declarations: [14] Vector&lt;Node&gt;</a:t>
            </a:r>
          </a:p>
          <a:p>
            <a:r>
              <a:rPr lang="en-US" dirty="0"/>
              <a:t>    [26] </a:t>
            </a:r>
            <a:r>
              <a:rPr lang="en-US" dirty="0" err="1"/>
              <a:t>Type_Struct</a:t>
            </a:r>
            <a:r>
              <a:rPr lang="en-US" dirty="0"/>
              <a:t> name=P</a:t>
            </a:r>
          </a:p>
          <a:p>
            <a:r>
              <a:rPr lang="en-US" dirty="0"/>
              <a:t>      annotations: [15] Vector&lt;Annotation&gt;</a:t>
            </a:r>
          </a:p>
          <a:p>
            <a:r>
              <a:rPr lang="en-US" dirty="0"/>
              <a:t>      fields: [16] Vector&lt;</a:t>
            </a:r>
            <a:r>
              <a:rPr lang="en-US" dirty="0" err="1"/>
              <a:t>StructField</a:t>
            </a:r>
            <a:r>
              <a:rPr lang="en-US" dirty="0"/>
              <a:t>&gt;</a:t>
            </a:r>
          </a:p>
          <a:p>
            <a:r>
              <a:rPr lang="en-US" dirty="0"/>
              <a:t>        [21] </a:t>
            </a:r>
            <a:r>
              <a:rPr lang="en-US" dirty="0" err="1"/>
              <a:t>StructField</a:t>
            </a:r>
            <a:r>
              <a:rPr lang="en-US" dirty="0"/>
              <a:t> name=f1</a:t>
            </a:r>
          </a:p>
          <a:p>
            <a:r>
              <a:rPr lang="en-US" dirty="0"/>
              <a:t>          annotations: [17] Vector&lt;Annotation&gt;</a:t>
            </a:r>
          </a:p>
          <a:p>
            <a:r>
              <a:rPr lang="en-US" dirty="0"/>
              <a:t>          type: [20]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=0</a:t>
            </a:r>
          </a:p>
          <a:p>
            <a:r>
              <a:rPr lang="en-US" dirty="0"/>
              <a:t>        [25] </a:t>
            </a:r>
            <a:r>
              <a:rPr lang="en-US" dirty="0" err="1"/>
              <a:t>StructField</a:t>
            </a:r>
            <a:r>
              <a:rPr lang="en-US" dirty="0"/>
              <a:t> name=f2</a:t>
            </a:r>
          </a:p>
          <a:p>
            <a:r>
              <a:rPr lang="en-US" dirty="0"/>
              <a:t>          annotations: [22] Vector&lt;Annotation&gt;</a:t>
            </a:r>
          </a:p>
          <a:p>
            <a:r>
              <a:rPr lang="en-US" dirty="0"/>
              <a:t>          type: [24]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=0</a:t>
            </a:r>
          </a:p>
          <a:p>
            <a:r>
              <a:rPr lang="en-US" dirty="0"/>
              <a:t>    [37] </a:t>
            </a:r>
            <a:r>
              <a:rPr lang="en-US" dirty="0" err="1"/>
              <a:t>Type_Struct</a:t>
            </a:r>
            <a:r>
              <a:rPr lang="en-US" dirty="0"/>
              <a:t> name=T</a:t>
            </a:r>
          </a:p>
          <a:p>
            <a:r>
              <a:rPr lang="en-US" dirty="0"/>
              <a:t>      annotations: [27] Vector&lt;Annotation&gt;</a:t>
            </a:r>
          </a:p>
          <a:p>
            <a:r>
              <a:rPr lang="en-US" dirty="0"/>
              <a:t>      fields: [28] Vector&lt;</a:t>
            </a:r>
            <a:r>
              <a:rPr lang="en-US" dirty="0" err="1"/>
              <a:t>StructField</a:t>
            </a:r>
            <a:r>
              <a:rPr lang="en-US" dirty="0"/>
              <a:t>&gt;</a:t>
            </a:r>
          </a:p>
          <a:p>
            <a:r>
              <a:rPr lang="en-US" dirty="0"/>
              <a:t>        [32] </a:t>
            </a:r>
            <a:r>
              <a:rPr lang="en-US" dirty="0" err="1"/>
              <a:t>StructField</a:t>
            </a:r>
            <a:r>
              <a:rPr lang="en-US" dirty="0"/>
              <a:t> name=t1</a:t>
            </a:r>
          </a:p>
          <a:p>
            <a:r>
              <a:rPr lang="en-US" dirty="0"/>
              <a:t>          annotations: [29] Vector&lt;Annotation&gt;</a:t>
            </a:r>
          </a:p>
          <a:p>
            <a:r>
              <a:rPr lang="en-US" dirty="0"/>
              <a:t>          type: [31]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=1</a:t>
            </a:r>
          </a:p>
          <a:p>
            <a:r>
              <a:rPr lang="en-US" dirty="0"/>
              <a:t>        [36] </a:t>
            </a:r>
            <a:r>
              <a:rPr lang="en-US" dirty="0" err="1"/>
              <a:t>StructField</a:t>
            </a:r>
            <a:r>
              <a:rPr lang="en-US" dirty="0"/>
              <a:t> name=t2</a:t>
            </a:r>
          </a:p>
          <a:p>
            <a:r>
              <a:rPr lang="en-US" dirty="0"/>
              <a:t>          annotations: [33] Vector&lt;Annotation&gt;</a:t>
            </a:r>
          </a:p>
          <a:p>
            <a:r>
              <a:rPr lang="en-US" dirty="0"/>
              <a:t>          type: [35]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=1</a:t>
            </a:r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Beware: -T cannot specify header </a:t>
            </a:r>
            <a:r>
              <a:rPr lang="en-US" dirty="0" smtClean="0">
                <a:ea typeface="Consolas" charset="0"/>
                <a:cs typeface="Consolas" charset="0"/>
              </a:rPr>
              <a:t>files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E.g., -Tpass_manager:1 will print passes as they are executed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v1.0 / 1.1 front-end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in frontends/p4v1</a:t>
            </a:r>
          </a:p>
          <a:p>
            <a:r>
              <a:rPr lang="en-US" dirty="0" smtClean="0"/>
              <a:t>Parsed using flex / </a:t>
            </a:r>
            <a:r>
              <a:rPr lang="en-US" dirty="0" err="1" smtClean="0"/>
              <a:t>yacc</a:t>
            </a:r>
            <a:endParaRPr lang="en-US" dirty="0" smtClean="0"/>
          </a:p>
          <a:p>
            <a:r>
              <a:rPr lang="en-US" dirty="0" smtClean="0"/>
              <a:t>Some IR classes are only used to represent P4 v1.0 programs</a:t>
            </a:r>
          </a:p>
          <a:p>
            <a:r>
              <a:rPr lang="en-US" dirty="0" smtClean="0"/>
              <a:t>Type inference </a:t>
            </a:r>
          </a:p>
          <a:p>
            <a:r>
              <a:rPr lang="en-US" dirty="0" smtClean="0"/>
              <a:t>Converted to P4 v1.2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v1.2 compiler front-end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P4 v1.2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Parser written using flex and bison</a:t>
            </a:r>
          </a:p>
          <a:p>
            <a:r>
              <a:rPr lang="en-US" dirty="0" smtClean="0"/>
              <a:t>Grammar is difficult to express using bison capabilities</a:t>
            </a:r>
          </a:p>
          <a:p>
            <a:r>
              <a:rPr lang="en-US" dirty="0" smtClean="0"/>
              <a:t>Parser, </a:t>
            </a:r>
            <a:r>
              <a:rPr lang="en-US" dirty="0" err="1" smtClean="0"/>
              <a:t>lexer</a:t>
            </a:r>
            <a:r>
              <a:rPr lang="en-US" dirty="0" smtClean="0"/>
              <a:t> and symbol manager cooperate to resolve identifiers</a:t>
            </a:r>
          </a:p>
          <a:p>
            <a:pPr lvl="1"/>
            <a:r>
              <a:rPr lang="en-US" dirty="0" err="1" smtClean="0"/>
              <a:t>Lexer</a:t>
            </a:r>
            <a:r>
              <a:rPr lang="en-US" dirty="0" smtClean="0"/>
              <a:t> distinguishes types from regular identifiers using symbol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14" y="320146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&lt;-&gt;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Front-end maintains invariant that IR</a:t>
            </a:r>
            <a:br>
              <a:rPr lang="en-US" sz="3200" dirty="0" smtClean="0"/>
            </a:br>
            <a:r>
              <a:rPr lang="en-US" sz="3200" dirty="0" smtClean="0"/>
              <a:t> is always </a:t>
            </a:r>
            <a:r>
              <a:rPr lang="en-US" sz="3200" dirty="0" err="1" smtClean="0"/>
              <a:t>serializable</a:t>
            </a:r>
            <a:r>
              <a:rPr lang="en-US" sz="3200" dirty="0" smtClean="0"/>
              <a:t> to a P4 program</a:t>
            </a:r>
          </a:p>
          <a:p>
            <a:r>
              <a:rPr lang="en-US" sz="3200" dirty="0" smtClean="0"/>
              <a:t>Simplifies debugging and testing</a:t>
            </a:r>
          </a:p>
          <a:p>
            <a:pPr lvl="1"/>
            <a:r>
              <a:rPr lang="en-US" sz="2800" dirty="0" smtClean="0"/>
              <a:t>Easy to read the IR: just generate and read P4</a:t>
            </a:r>
          </a:p>
          <a:p>
            <a:pPr lvl="1"/>
            <a:r>
              <a:rPr lang="en-US" sz="2800" dirty="0" smtClean="0"/>
              <a:t>Easy to compare IR with reference (unit testing)</a:t>
            </a:r>
          </a:p>
          <a:p>
            <a:pPr lvl="1"/>
            <a:r>
              <a:rPr lang="en-US" sz="2800" dirty="0" smtClean="0"/>
              <a:t>Compiler can self-validate (re-compile generated code)</a:t>
            </a:r>
          </a:p>
          <a:p>
            <a:r>
              <a:rPr lang="en-US" sz="3200" dirty="0" smtClean="0"/>
              <a:t>IR always maintains source-level position</a:t>
            </a:r>
          </a:p>
          <a:p>
            <a:pPr lvl="1"/>
            <a:r>
              <a:rPr lang="en-US" sz="2800" dirty="0" smtClean="0"/>
              <a:t>can emit nice error message anywhere</a:t>
            </a:r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33899"/>
          </a:xfrm>
        </p:spPr>
        <p:txBody>
          <a:bodyPr>
            <a:normAutofit/>
          </a:bodyPr>
          <a:lstStyle/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Constant folding</a:t>
            </a:r>
          </a:p>
          <a:p>
            <a:r>
              <a:rPr lang="en-US" dirty="0" smtClean="0"/>
              <a:t>Strength reduction</a:t>
            </a:r>
          </a:p>
          <a:p>
            <a:r>
              <a:rPr lang="en-US" dirty="0" smtClean="0"/>
              <a:t>Dead code removal</a:t>
            </a:r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108" y="2799631"/>
            <a:ext cx="2426192" cy="11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 smtClean="0"/>
              <a:t>Important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60" y="886801"/>
            <a:ext cx="10515600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</a:t>
            </a:r>
            <a:r>
              <a:rPr lang="en-US" dirty="0" smtClean="0"/>
              <a:t>P4V12Program</a:t>
            </a:r>
          </a:p>
          <a:p>
            <a:r>
              <a:rPr lang="en-US" dirty="0" smtClean="0"/>
              <a:t>IR::Constant – integer literal (uses </a:t>
            </a:r>
            <a:r>
              <a:rPr lang="en-US" dirty="0" err="1" smtClean="0"/>
              <a:t>libgmp</a:t>
            </a:r>
            <a:r>
              <a:rPr lang="en-US" dirty="0" smtClean="0"/>
              <a:t> for arbitrary precision)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IDeclaration</a:t>
            </a:r>
            <a:r>
              <a:rPr lang="en-US" dirty="0" smtClean="0"/>
              <a:t> – interface for all classes that introduce a new name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INamespace</a:t>
            </a:r>
            <a:r>
              <a:rPr lang="en-US" dirty="0" smtClean="0"/>
              <a:t> - interface for all classes that introduce a new scope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TableContainer</a:t>
            </a:r>
            <a:r>
              <a:rPr lang="en-US" dirty="0" smtClean="0"/>
              <a:t> – a P4 v1.2 table (“Table” is used for P4 v1.1)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ParserContainer</a:t>
            </a:r>
            <a:r>
              <a:rPr lang="en-US" dirty="0" smtClean="0"/>
              <a:t> - a P4 v1.2 parser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ControlContainer</a:t>
            </a:r>
            <a:r>
              <a:rPr lang="en-US" dirty="0" smtClean="0"/>
              <a:t> – a P4 v1.2 control block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ActionContainer</a:t>
            </a:r>
            <a:r>
              <a:rPr lang="en-US" dirty="0" smtClean="0"/>
              <a:t> – a P4 v1.2 action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Type_Control</a:t>
            </a:r>
            <a:r>
              <a:rPr lang="en-US" dirty="0" smtClean="0"/>
              <a:t> – A control block prototype (also for Parser, Action, Table)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Declaration_ID</a:t>
            </a:r>
            <a:r>
              <a:rPr lang="en-US" dirty="0" smtClean="0"/>
              <a:t> – a declaration that is just an identifier (e.g., in </a:t>
            </a:r>
            <a:r>
              <a:rPr lang="en-US" dirty="0" err="1" smtClean="0"/>
              <a:t>enum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IR::Parameter – function/method/block parameter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Type_Extern</a:t>
            </a:r>
            <a:r>
              <a:rPr lang="en-US" dirty="0" smtClean="0"/>
              <a:t> – represents an extern block type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TypeSpecialized</a:t>
            </a:r>
            <a:r>
              <a:rPr lang="en-US" dirty="0" smtClean="0"/>
              <a:t> – e.g., </a:t>
            </a:r>
            <a:r>
              <a:rPr lang="en-US" dirty="0" err="1" smtClean="0"/>
              <a:t>ext</a:t>
            </a:r>
            <a:r>
              <a:rPr lang="en-US" dirty="0" smtClean="0"/>
              <a:t>&lt;bit&lt;32&gt;&gt;, where </a:t>
            </a:r>
            <a:r>
              <a:rPr lang="en-US" dirty="0" err="1" smtClean="0"/>
              <a:t>ext</a:t>
            </a:r>
            <a:r>
              <a:rPr lang="en-US" dirty="0" smtClean="0"/>
              <a:t> is an extern</a:t>
            </a:r>
            <a:endParaRPr lang="en-US" dirty="0"/>
          </a:p>
          <a:p>
            <a:r>
              <a:rPr lang="en-US" dirty="0" smtClean="0"/>
              <a:t>IR::</a:t>
            </a:r>
            <a:r>
              <a:rPr lang="en-US" dirty="0" err="1" smtClean="0"/>
              <a:t>TypeNameExpression</a:t>
            </a:r>
            <a:r>
              <a:rPr lang="en-US" dirty="0" smtClean="0"/>
              <a:t> – e.g., </a:t>
            </a:r>
            <a:r>
              <a:rPr lang="en-US" dirty="0" err="1" smtClean="0"/>
              <a:t>enum</a:t>
            </a:r>
            <a:r>
              <a:rPr lang="en-US" dirty="0" smtClean="0"/>
              <a:t> X { b }  X x =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/>
              <a:t>.b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</a:t>
            </a:r>
            <a:r>
              <a:rPr lang="en-US" dirty="0" smtClean="0"/>
              <a:t>identifiers </a:t>
            </a:r>
            <a:endParaRPr lang="en-US" dirty="0"/>
          </a:p>
          <a:p>
            <a:r>
              <a:rPr lang="en-US" dirty="0"/>
              <a:t>IR::Paths can appear in </a:t>
            </a:r>
            <a:r>
              <a:rPr lang="en-US" dirty="0" smtClean="0"/>
              <a:t>two contexts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PathExpression</a:t>
            </a:r>
            <a:r>
              <a:rPr lang="en-US" dirty="0" smtClean="0"/>
              <a:t>: an expression that refers to a name (name is a Path)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Type_Name</a:t>
            </a:r>
            <a:r>
              <a:rPr lang="en-US" dirty="0" smtClean="0"/>
              <a:t>: an expression that refers to a type by name (name is a Path)</a:t>
            </a:r>
          </a:p>
          <a:p>
            <a:r>
              <a:rPr lang="en-US" dirty="0" smtClean="0"/>
              <a:t>IR::Member represents a field access</a:t>
            </a:r>
            <a:endParaRPr lang="en-US" dirty="0"/>
          </a:p>
          <a:p>
            <a:r>
              <a:rPr lang="en-US" dirty="0" err="1" smtClean="0"/>
              <a:t>ReferenceMap</a:t>
            </a:r>
            <a:r>
              <a:rPr lang="en-US" dirty="0" smtClean="0"/>
              <a:t> core methods: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IR::</a:t>
            </a:r>
            <a:r>
              <a:rPr lang="en-US" dirty="0" err="1" smtClean="0"/>
              <a:t>IDeclaration</a:t>
            </a:r>
            <a:r>
              <a:rPr lang="en-US" dirty="0" smtClean="0"/>
              <a:t>* </a:t>
            </a:r>
            <a:r>
              <a:rPr lang="en-US" dirty="0" err="1" smtClean="0"/>
              <a:t>getDeclaration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IR::Path* path)</a:t>
            </a:r>
          </a:p>
          <a:p>
            <a:pPr lvl="1"/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smtClean="0"/>
              <a:t>base) </a:t>
            </a:r>
          </a:p>
          <a:p>
            <a:r>
              <a:rPr lang="en-US" dirty="0" err="1"/>
              <a:t>ResolveReferencesInspector</a:t>
            </a:r>
            <a:r>
              <a:rPr lang="en-US" dirty="0"/>
              <a:t> produces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Note: source position </a:t>
            </a:r>
            <a:r>
              <a:rPr lang="en-US" i="1" dirty="0" smtClean="0"/>
              <a:t>is important</a:t>
            </a:r>
            <a:r>
              <a:rPr lang="en-US" dirty="0" smtClean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INode</a:t>
            </a:r>
            <a:r>
              <a:rPr lang="en-US" dirty="0" smtClean="0"/>
              <a:t> that introduced symbol referred.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Fresh unique name.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7664"/>
              </p:ext>
            </p:extLst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Decl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declarations</a:t>
            </a:r>
            <a:endParaRPr lang="en-US"/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32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z = x + </a:t>
            </a:r>
            <a:r>
              <a:rPr lang="en-US" dirty="0" err="1" smtClean="0"/>
              <a:t>w.s</a:t>
            </a:r>
            <a:r>
              <a:rPr lang="en-US" dirty="0" smtClean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P4V12Program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smtClean="0"/>
              <a:t>declarations=Vector&lt;Node</a:t>
            </a:r>
            <a:r>
              <a:rPr lang="en-US" sz="1600" dirty="0"/>
              <a:t>&gt;[3]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0=</a:t>
            </a:r>
            <a:r>
              <a:rPr lang="en-US" sz="1600" dirty="0" err="1" smtClean="0"/>
              <a:t>Declaration_Constant</a:t>
            </a:r>
            <a:r>
              <a:rPr lang="en-US" sz="1600" dirty="0" smtClean="0"/>
              <a:t>, name=x</a:t>
            </a:r>
            <a:endParaRPr lang="en-US" sz="1600" dirty="0"/>
          </a:p>
          <a:p>
            <a:r>
              <a:rPr lang="en-US" sz="1600" dirty="0" smtClean="0"/>
              <a:t>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initializer=Constant, value=10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1=</a:t>
            </a:r>
            <a:r>
              <a:rPr lang="en-US" sz="1600" dirty="0" err="1" smtClean="0"/>
              <a:t>Type_Struct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fields=Vector&lt;</a:t>
            </a:r>
            <a:r>
              <a:rPr lang="en-US" sz="1600" dirty="0" err="1" smtClean="0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StructField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2=</a:t>
            </a:r>
            <a:r>
              <a:rPr lang="en-US" sz="1600" dirty="0" err="1" smtClean="0"/>
              <a:t>ActionContainer</a:t>
            </a:r>
            <a:r>
              <a:rPr lang="en-US" sz="1600" dirty="0" smtClean="0"/>
              <a:t>, name=a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parameters=</a:t>
            </a:r>
            <a:r>
              <a:rPr lang="en-US" sz="1600" dirty="0" err="1" smtClean="0"/>
              <a:t>ParameterList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parameters=Vector&lt;Parameter</a:t>
            </a:r>
            <a:r>
              <a:rPr lang="en-US" sz="1600" dirty="0"/>
              <a:t>&gt;[2]</a:t>
            </a:r>
          </a:p>
          <a:p>
            <a:r>
              <a:rPr lang="en-US" sz="1600" dirty="0"/>
              <a:t>          </a:t>
            </a:r>
            <a:r>
              <a:rPr lang="en-US" sz="1600" dirty="0" smtClean="0"/>
              <a:t>0=Parameter, name=w, direction=in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Type_Name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name=S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1=Parameter, name=z, direction=out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body=Vector&lt;</a:t>
            </a:r>
            <a:r>
              <a:rPr lang="en-US" sz="1600" dirty="0" err="1" smtClean="0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AssignmentStatement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name=z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right=Add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name=x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right=Member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expr=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name=w</a:t>
            </a:r>
            <a:endParaRPr lang="en-US" sz="1600" dirty="0"/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37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27863"/>
            <a:ext cx="12192000" cy="4730137"/>
          </a:xfrm>
        </p:spPr>
        <p:txBody>
          <a:bodyPr>
            <a:norm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TypeChecker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Checks program typing</a:t>
            </a:r>
          </a:p>
          <a:p>
            <a:r>
              <a:rPr lang="en-US" dirty="0" smtClean="0"/>
              <a:t>Inserts explicit casts where needed</a:t>
            </a:r>
          </a:p>
          <a:p>
            <a:r>
              <a:rPr lang="en-US" dirty="0" smtClean="0"/>
              <a:t>Produces a </a:t>
            </a:r>
            <a:r>
              <a:rPr lang="en-US" dirty="0" err="1" smtClean="0"/>
              <a:t>TypeMap</a:t>
            </a:r>
            <a:endParaRPr lang="en-US" dirty="0" smtClean="0"/>
          </a:p>
          <a:p>
            <a:pPr lvl="1"/>
            <a:r>
              <a:rPr lang="en-US" dirty="0" smtClean="0"/>
              <a:t>for each node that has a type the map stores its </a:t>
            </a:r>
            <a:r>
              <a:rPr lang="en-US" b="1" dirty="0" smtClean="0"/>
              <a:t>canonical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two canonical types (from a </a:t>
            </a:r>
            <a:r>
              <a:rPr lang="en-US" dirty="0" err="1" smtClean="0"/>
              <a:t>typemap</a:t>
            </a:r>
            <a:r>
              <a:rPr lang="en-US" dirty="0" smtClean="0"/>
              <a:t>) are equal if and only if they are the same C++ object</a:t>
            </a:r>
          </a:p>
          <a:p>
            <a:pPr lvl="1"/>
            <a:r>
              <a:rPr lang="en-US" dirty="0" smtClean="0"/>
              <a:t>the canonical representation is not part of the IR program DAG </a:t>
            </a:r>
          </a:p>
          <a:p>
            <a:pPr lvl="1"/>
            <a:r>
              <a:rPr lang="en-US" dirty="0" smtClean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4938532" y="67101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745608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753518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258786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48493"/>
              </p:ext>
            </p:extLst>
          </p:nvPr>
        </p:nvGraphicFramePr>
        <p:xfrm>
          <a:off x="8392487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594106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5946978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432226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641335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632666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614810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310159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24912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72039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63699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681915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05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5926"/>
          </a:xfrm>
        </p:spPr>
        <p:txBody>
          <a:bodyPr>
            <a:normAutofit/>
          </a:bodyPr>
          <a:lstStyle/>
          <a:p>
            <a:r>
              <a:rPr lang="en-US" dirty="0" smtClean="0"/>
              <a:t>Somewhat complicated due to generics</a:t>
            </a:r>
          </a:p>
          <a:p>
            <a:r>
              <a:rPr lang="en-US" dirty="0" smtClean="0"/>
              <a:t>Infers values for unspecified type-variables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Hindley</a:t>
            </a:r>
            <a:r>
              <a:rPr lang="en-US" dirty="0" smtClean="0"/>
              <a:t>-Milner algorithm</a:t>
            </a:r>
          </a:p>
          <a:p>
            <a:pPr lvl="1"/>
            <a:r>
              <a:rPr lang="en-US" dirty="0" smtClean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, page 280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useful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MethodInstance</a:t>
            </a:r>
            <a:r>
              <a:rPr lang="en-US" dirty="0" smtClean="0"/>
              <a:t> -&gt; applied to a </a:t>
            </a:r>
            <a:r>
              <a:rPr lang="en-US" dirty="0" err="1" smtClean="0"/>
              <a:t>MethodCallExpression</a:t>
            </a:r>
            <a:r>
              <a:rPr lang="en-US" dirty="0" smtClean="0"/>
              <a:t>, extracts lots of useful information statically</a:t>
            </a:r>
          </a:p>
          <a:p>
            <a:r>
              <a:rPr lang="en-US" dirty="0" err="1" smtClean="0"/>
              <a:t>ParameterSubstitution</a:t>
            </a:r>
            <a:r>
              <a:rPr lang="en-US" dirty="0" smtClean="0"/>
              <a:t> -&gt; represents a binding of Expressions to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 smtClean="0"/>
              <a:t>P4V12::</a:t>
            </a:r>
            <a:r>
              <a:rPr lang="en-US" dirty="0" err="1" smtClean="0"/>
              <a:t>EvaluatorPass</a:t>
            </a:r>
            <a:endParaRPr lang="en-US" dirty="0" smtClean="0"/>
          </a:p>
          <a:p>
            <a:r>
              <a:rPr lang="en-US" dirty="0" smtClean="0"/>
              <a:t>Should be called at the end of the mid-end</a:t>
            </a:r>
          </a:p>
          <a:p>
            <a:r>
              <a:rPr lang="en-US" dirty="0" smtClean="0"/>
              <a:t>Represents each program resource </a:t>
            </a:r>
            <a:r>
              <a:rPr lang="en-US" smtClean="0"/>
              <a:t>as a Block</a:t>
            </a:r>
            <a:endParaRPr lang="en-US" dirty="0" smtClean="0"/>
          </a:p>
          <a:p>
            <a:r>
              <a:rPr lang="en-US" smtClean="0"/>
              <a:t>Blocks </a:t>
            </a:r>
            <a:r>
              <a:rPr lang="en-US" dirty="0" smtClean="0"/>
              <a:t>form </a:t>
            </a:r>
            <a:r>
              <a:rPr lang="en-US" smtClean="0"/>
              <a:t>a DAG</a:t>
            </a:r>
            <a:endParaRPr lang="en-US" dirty="0" smtClean="0"/>
          </a:p>
          <a:p>
            <a:pPr lvl="1"/>
            <a:r>
              <a:rPr lang="en-US" dirty="0" smtClean="0"/>
              <a:t>children of a block are “allocated” within that block</a:t>
            </a:r>
          </a:p>
          <a:p>
            <a:r>
              <a:rPr lang="en-US" dirty="0" smtClean="0"/>
              <a:t>Each persistent resource has a block</a:t>
            </a:r>
          </a:p>
          <a:p>
            <a:pPr lvl="1"/>
            <a:r>
              <a:rPr lang="en-US" dirty="0" smtClean="0"/>
              <a:t>parser, control, packages, externs, tables</a:t>
            </a:r>
          </a:p>
          <a:p>
            <a:r>
              <a:rPr lang="en-US" dirty="0" err="1" smtClean="0"/>
              <a:t>BlockMap</a:t>
            </a:r>
            <a:r>
              <a:rPr lang="en-US" dirty="0" smtClean="0"/>
              <a:t> maps </a:t>
            </a:r>
            <a:r>
              <a:rPr lang="en-US" smtClean="0"/>
              <a:t>IR nodes to </a:t>
            </a:r>
            <a:r>
              <a:rPr lang="en-US" dirty="0" smtClean="0"/>
              <a:t>Blocks.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 main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pipe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deparser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17722" y="522058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Block hierarchy </a:t>
            </a: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simple-switch-example.p4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smtClean="0"/>
              <a:t>ipv4_match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/>
              <a:t>s</a:t>
            </a:r>
            <a:r>
              <a:rPr lang="en-US" dirty="0" err="1" smtClean="0"/>
              <a:t>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8002" y="5377485"/>
            <a:ext cx="155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21964" y="4901410"/>
            <a:ext cx="206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Target-independent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1640" y="1459855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Same </a:t>
            </a:r>
            <a:r>
              <a:rPr lang="en-US" sz="2400" i="1" smtClean="0"/>
              <a:t>IR</a:t>
            </a:r>
            <a:endParaRPr lang="en-US" sz="2400" i="1" dirty="0"/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1921520"/>
            <a:ext cx="1473102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6194912" y="1921520"/>
            <a:ext cx="1154188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IR with target-specific</a:t>
            </a:r>
          </a:p>
          <a:p>
            <a:pPr algn="ctr"/>
            <a:r>
              <a:rPr lang="en-US" sz="2400" i="1" dirty="0" smtClean="0"/>
              <a:t>extensions</a:t>
            </a:r>
            <a:endParaRPr lang="en-US" sz="2400" i="1" dirty="0"/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back-ends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v12test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back-end</a:t>
            </a:r>
          </a:p>
          <a:p>
            <a:r>
              <a:rPr lang="en-US" dirty="0" smtClean="0"/>
              <a:t>Used for testing the P4 front-ends</a:t>
            </a:r>
          </a:p>
          <a:p>
            <a:r>
              <a:rPr lang="en-US" dirty="0" smtClean="0"/>
              <a:t>Compile files and dump P4 representations</a:t>
            </a:r>
          </a:p>
          <a:p>
            <a:pPr lvl="1"/>
            <a:r>
              <a:rPr lang="en-US" dirty="0" smtClean="0"/>
              <a:t>Works for both v1.0 and v1.2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smtClean="0"/>
              <a:t>Testing the front-ends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1212834" y="1022965"/>
            <a:ext cx="8912325" cy="5668917"/>
          </a:xfrm>
        </p:spPr>
        <p:txBody>
          <a:bodyPr>
            <a:normAutofit/>
          </a:bodyPr>
          <a:lstStyle/>
          <a:p>
            <a:r>
              <a:rPr lang="en-US" dirty="0" smtClean="0"/>
              <a:t>Compare P4 output after some passes w/ reference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Check compiler </a:t>
            </a:r>
            <a:r>
              <a:rPr lang="en-US" dirty="0" err="1" smtClean="0"/>
              <a:t>stderr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Recompile P4 generated by front-end twice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30177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36138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ight Arrow 5"/>
          <p:cNvSpPr/>
          <p:nvPr/>
        </p:nvSpPr>
        <p:spPr>
          <a:xfrm>
            <a:off x="5154580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638309" y="520737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9112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3372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014623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716458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547665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7340861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/>
          <p:cNvSpPr/>
          <p:nvPr/>
        </p:nvSpPr>
        <p:spPr>
          <a:xfrm>
            <a:off x="7509653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20090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8369697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2193" y="5816854"/>
            <a:ext cx="41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</a:p>
        </p:txBody>
      </p:sp>
      <p:cxnSp>
        <p:nvCxnSpPr>
          <p:cNvPr id="22" name="Elbow Connector 21"/>
          <p:cNvCxnSpPr>
            <a:stCxn id="21" idx="3"/>
            <a:endCxn id="16" idx="2"/>
          </p:cNvCxnSpPr>
          <p:nvPr/>
        </p:nvCxnSpPr>
        <p:spPr>
          <a:xfrm flipV="1">
            <a:off x="7716790" y="5570044"/>
            <a:ext cx="91942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21" idx="1"/>
            <a:endCxn id="8" idx="2"/>
          </p:cNvCxnSpPr>
          <p:nvPr/>
        </p:nvCxnSpPr>
        <p:spPr>
          <a:xfrm rot="10800000">
            <a:off x="6385635" y="5570044"/>
            <a:ext cx="91655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rot="16200000">
            <a:off x="3530398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Parse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830464" y="2241282"/>
            <a:ext cx="67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f.p4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5361352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Pass2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7146816" y="2286199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Pass3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3504446" y="2353614"/>
            <a:ext cx="289076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ight Arrow 37"/>
          <p:cNvSpPr/>
          <p:nvPr/>
        </p:nvSpPr>
        <p:spPr>
          <a:xfrm>
            <a:off x="4337507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ight Arrow 40"/>
          <p:cNvSpPr/>
          <p:nvPr/>
        </p:nvSpPr>
        <p:spPr>
          <a:xfrm>
            <a:off x="6140246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ight Arrow 42"/>
          <p:cNvSpPr/>
          <p:nvPr/>
        </p:nvSpPr>
        <p:spPr>
          <a:xfrm rot="16200000">
            <a:off x="4596481" y="1925634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TextBox 45"/>
          <p:cNvSpPr txBox="1"/>
          <p:nvPr/>
        </p:nvSpPr>
        <p:spPr>
          <a:xfrm>
            <a:off x="4530177" y="1366988"/>
            <a:ext cx="85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f.p4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006076" y="1355946"/>
            <a:ext cx="110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f-fe.p4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>
            <a:off x="7925710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ight Arrow 49"/>
          <p:cNvSpPr/>
          <p:nvPr/>
        </p:nvSpPr>
        <p:spPr>
          <a:xfrm rot="16200000">
            <a:off x="8181724" y="1925635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tangle 50"/>
          <p:cNvSpPr/>
          <p:nvPr/>
        </p:nvSpPr>
        <p:spPr>
          <a:xfrm>
            <a:off x="5806911" y="4033596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5638118" y="4102213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4915043" y="4099463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04862" y="351742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f.p4-stderr</a:t>
            </a:r>
          </a:p>
        </p:txBody>
      </p:sp>
      <p:sp>
        <p:nvSpPr>
          <p:cNvPr id="55" name="Right Arrow 54"/>
          <p:cNvSpPr/>
          <p:nvPr/>
        </p:nvSpPr>
        <p:spPr>
          <a:xfrm rot="16200000">
            <a:off x="6041477" y="3764334"/>
            <a:ext cx="16075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Rectangle 55"/>
          <p:cNvSpPr/>
          <p:nvPr/>
        </p:nvSpPr>
        <p:spPr>
          <a:xfrm>
            <a:off x="5505217" y="3517426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==</a:t>
            </a:r>
            <a:r>
              <a:rPr lang="en-US" sz="2000" dirty="0" err="1"/>
              <a:t>stderr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879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BMv2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is the software switch simulator BMv2</a:t>
            </a:r>
            <a:br>
              <a:rPr lang="en-US" dirty="0" smtClean="0"/>
            </a:br>
            <a:r>
              <a:rPr lang="en-US" dirty="0" smtClean="0"/>
              <a:t>(Behavioral Model version 2)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github.com/p4lang/behavioral-model</a:t>
            </a:r>
            <a:endParaRPr lang="en-US" dirty="0" smtClean="0"/>
          </a:p>
          <a:p>
            <a:r>
              <a:rPr lang="en-US" dirty="0" smtClean="0"/>
              <a:t>Handles most P4 v1.0 </a:t>
            </a:r>
            <a:r>
              <a:rPr lang="en-US" dirty="0" smtClean="0"/>
              <a:t>programs</a:t>
            </a:r>
          </a:p>
          <a:p>
            <a:pPr lvl="1"/>
            <a:r>
              <a:rPr lang="en-US" dirty="0" smtClean="0"/>
              <a:t>Converts program to a P4 v1.2 representation</a:t>
            </a:r>
          </a:p>
          <a:p>
            <a:pPr lvl="1"/>
            <a:r>
              <a:rPr lang="en-US" dirty="0" smtClean="0"/>
              <a:t>Uses the v1model.p4 architecture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Can handle simple P4 v1.2 programs written for the v1model.p4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BMv2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P4 v1.0</a:t>
            </a:r>
            <a:br>
              <a:rPr lang="en-US" smtClean="0"/>
            </a:br>
            <a:r>
              <a:rPr lang="en-US" smtClean="0"/>
              <a:t>program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err="1" smtClean="0"/>
              <a:t>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Packets in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Packets out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 smtClean="0"/>
              <a:t>Testing the BMv2 </a:t>
            </a:r>
            <a:r>
              <a:rPr lang="en-US" dirty="0" smtClean="0"/>
              <a:t>back-end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P4 v1.0</a:t>
            </a:r>
            <a:br>
              <a:rPr lang="en-US" smtClean="0"/>
            </a:br>
            <a:r>
              <a:rPr lang="en-US" smtClean="0"/>
              <a:t>program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err="1" smtClean="0"/>
              <a:t>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</a:t>
            </a:r>
            <a:r>
              <a:rPr lang="en-US" smtClean="0"/>
              <a:t>.stf</a:t>
            </a:r>
            <a:endParaRPr lang="en-US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run-bmv2-test.py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in.pcap</a:t>
            </a:r>
            <a:endParaRPr lang="en-US" dirty="0" smtClean="0"/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expected</a:t>
            </a:r>
            <a:br>
              <a:rPr lang="en-US" smtClean="0"/>
            </a:br>
            <a:r>
              <a:rPr lang="en-US" smtClean="0"/>
              <a:t>packets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out.pcap</a:t>
            </a:r>
            <a:endParaRPr lang="en-US" dirty="0" smtClean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32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Currently open-loop testing only.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simple test</a:t>
            </a:r>
            <a:br>
              <a:rPr lang="en-US" i="1" smtClean="0"/>
            </a:br>
            <a:r>
              <a:rPr lang="en-US" i="1" smtClean="0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51" idx="0"/>
            <a:endCxn id="26" idx="0"/>
          </p:cNvCxnSpPr>
          <p:nvPr/>
        </p:nvCxnSpPr>
        <p:spPr>
          <a:xfrm rot="16200000" flipV="1">
            <a:off x="5821459" y="694"/>
            <a:ext cx="4157459" cy="7372044"/>
          </a:xfrm>
          <a:prstGeom prst="bentConnector3">
            <a:avLst>
              <a:gd name="adj1" fmla="val 1084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switch.p4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largest public P4 program: </a:t>
            </a:r>
            <a:r>
              <a:rPr lang="en-US" dirty="0" smtClean="0"/>
              <a:t>see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github.com/p4lang/switch</a:t>
            </a:r>
            <a:endParaRPr lang="en-US" dirty="0" smtClean="0"/>
          </a:p>
          <a:p>
            <a:r>
              <a:rPr lang="en-US" dirty="0" smtClean="0"/>
              <a:t>Lots of available tests (PTF tests)</a:t>
            </a:r>
            <a:endParaRPr lang="en-US" dirty="0"/>
          </a:p>
          <a:p>
            <a:r>
              <a:rPr lang="en-US" dirty="0" smtClean="0"/>
              <a:t>You use the new P4 compiler to generate a JSON file</a:t>
            </a:r>
          </a:p>
          <a:p>
            <a:r>
              <a:rPr lang="en-US" dirty="0" smtClean="0"/>
              <a:t>You use the old P4 compiler to generate the control-plane APIs from the JSON</a:t>
            </a:r>
          </a:p>
          <a:p>
            <a:r>
              <a:rPr lang="en-US" dirty="0" smtClean="0"/>
              <a:t>Modify the switch/bmv2/</a:t>
            </a:r>
            <a:r>
              <a:rPr lang="en-US" dirty="0" err="1" smtClean="0"/>
              <a:t>Makefile.am</a:t>
            </a:r>
            <a:r>
              <a:rPr lang="en-US" dirty="0" smtClean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--p4v 1.0 --pp x.p4 $(P4_PATH)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eBPF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 smtClean="0"/>
              <a:t>Compiles programs written for ebpf_model.p4</a:t>
            </a:r>
          </a:p>
          <a:p>
            <a:r>
              <a:rPr lang="en-US" dirty="0" smtClean="0"/>
              <a:t>Converts IR to a restricted subset of C, which can be further compiled using LLVM to </a:t>
            </a:r>
            <a:r>
              <a:rPr lang="en-US" dirty="0" err="1" smtClean="0"/>
              <a:t>eBPF</a:t>
            </a:r>
            <a:endParaRPr lang="en-US" dirty="0" smtClean="0"/>
          </a:p>
          <a:p>
            <a:r>
              <a:rPr lang="en-US" dirty="0" smtClean="0"/>
              <a:t>Can be used to program the Linux kernel</a:t>
            </a:r>
          </a:p>
          <a:p>
            <a:r>
              <a:rPr lang="en-US" dirty="0" smtClean="0"/>
              <a:t>Currently restricted to writing packet filters</a:t>
            </a:r>
          </a:p>
          <a:p>
            <a:r>
              <a:rPr lang="en-US" dirty="0" smtClean="0"/>
              <a:t>[TODO] add instructions showing how to use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is a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libFrontEnd.a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53061" y="5744761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back-end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15808" y="3019851"/>
            <a:ext cx="1437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Calls to </a:t>
            </a:r>
          </a:p>
          <a:p>
            <a:r>
              <a:rPr lang="en-US" dirty="0" err="1" smtClean="0"/>
              <a:t>libFrontEnd.a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 definition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68644" y="1841197"/>
            <a:ext cx="4100273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Control-plane API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6200000">
            <a:off x="5965296" y="2650923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</a:p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13671</TotalTime>
  <Words>3619</Words>
  <Application>Microsoft Macintosh PowerPoint</Application>
  <PresentationFormat>Widescreen</PresentationFormat>
  <Paragraphs>817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Calibri</vt:lpstr>
      <vt:lpstr>Calibri Light</vt:lpstr>
      <vt:lpstr>Consolas</vt:lpstr>
      <vt:lpstr>HelveticaNeue</vt:lpstr>
      <vt:lpstr>Wingdings</vt:lpstr>
      <vt:lpstr>Arial</vt:lpstr>
      <vt:lpstr>Office Theme</vt:lpstr>
      <vt:lpstr>P4 v1.2  compiler architecture</vt:lpstr>
      <vt:lpstr>Compiler goals</vt:lpstr>
      <vt:lpstr>What’s in the box</vt:lpstr>
      <vt:lpstr>Example usage</vt:lpstr>
      <vt:lpstr>Presentation Outline</vt:lpstr>
      <vt:lpstr>Compiler architecture</vt:lpstr>
      <vt:lpstr>Compiler structure</vt:lpstr>
      <vt:lpstr>Front-end is a service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Additional documentation</vt:lpstr>
      <vt:lpstr>Source Code Organization</vt:lpstr>
      <vt:lpstr>Repository</vt:lpstr>
      <vt:lpstr>Current build process</vt:lpstr>
      <vt:lpstr>Compiler data flow</vt:lpstr>
      <vt:lpstr>Source organization</vt:lpstr>
      <vt:lpstr>Makefiles</vt:lpstr>
      <vt:lpstr>Bootstrapping</vt:lpstr>
      <vt:lpstr>Makefile.am top-level structure</vt:lpstr>
      <vt:lpstr>How do I create a new back-end?</vt:lpstr>
      <vt:lpstr>Coding guidelines</vt:lpstr>
      <vt:lpstr>IR and Visitors</vt:lpstr>
      <vt:lpstr>Intermediate Representation (IR)</vt:lpstr>
      <vt:lpstr>Visitor pattern</vt:lpstr>
      <vt:lpstr>Visitor kinds</vt:lpstr>
      <vt:lpstr>Top-level visitor interface</vt:lpstr>
      <vt:lpstr>IR rewriting using visitors</vt:lpstr>
      <vt:lpstr>Front-end IR</vt:lpstr>
      <vt:lpstr>IR definition files = Java-like language</vt:lpstr>
      <vt:lpstr>IR Generated C++ code (fragment)</vt:lpstr>
      <vt:lpstr>Custom hand-coded IR Classes</vt:lpstr>
      <vt:lpstr>Core IR Methods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the compiler</vt:lpstr>
      <vt:lpstr>Dumping IR</vt:lpstr>
      <vt:lpstr>Debugging logs</vt:lpstr>
      <vt:lpstr>P4 v1.0 / 1.1 front-end</vt:lpstr>
      <vt:lpstr>P4 v1.2 compiler front-end</vt:lpstr>
      <vt:lpstr>Parsing P4 v1.2</vt:lpstr>
      <vt:lpstr>IR &lt;-&gt; P4</vt:lpstr>
      <vt:lpstr>Front-end passes</vt:lpstr>
      <vt:lpstr>Important classes</vt:lpstr>
      <vt:lpstr>ReferenceMap</vt:lpstr>
      <vt:lpstr>References example</vt:lpstr>
      <vt:lpstr>Type checking</vt:lpstr>
      <vt:lpstr>Type checking algorithm</vt:lpstr>
      <vt:lpstr>Other useful classes</vt:lpstr>
      <vt:lpstr>Evaluation</vt:lpstr>
      <vt:lpstr>Sample back-ends</vt:lpstr>
      <vt:lpstr>v12test</vt:lpstr>
      <vt:lpstr>Testing the front-ends</vt:lpstr>
      <vt:lpstr>BMv2 back-end</vt:lpstr>
      <vt:lpstr>Running BMv2</vt:lpstr>
      <vt:lpstr>Testing the BMv2 back-end</vt:lpstr>
      <vt:lpstr>Compiling and running switch.p4</vt:lpstr>
      <vt:lpstr>eBPF Back-end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187</cp:revision>
  <dcterms:created xsi:type="dcterms:W3CDTF">2015-11-12T20:04:41Z</dcterms:created>
  <dcterms:modified xsi:type="dcterms:W3CDTF">2016-04-08T16:55:31Z</dcterms:modified>
</cp:coreProperties>
</file>